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97" r:id="rId11"/>
    <p:sldId id="288" r:id="rId12"/>
    <p:sldId id="280" r:id="rId13"/>
    <p:sldId id="295" r:id="rId14"/>
    <p:sldId id="282" r:id="rId15"/>
    <p:sldId id="281" r:id="rId16"/>
    <p:sldId id="284" r:id="rId17"/>
    <p:sldId id="265" r:id="rId18"/>
    <p:sldId id="267" r:id="rId19"/>
    <p:sldId id="268" r:id="rId20"/>
    <p:sldId id="277" r:id="rId21"/>
    <p:sldId id="269" r:id="rId22"/>
    <p:sldId id="270" r:id="rId23"/>
    <p:sldId id="289" r:id="rId24"/>
    <p:sldId id="271" r:id="rId25"/>
    <p:sldId id="272" r:id="rId26"/>
    <p:sldId id="290" r:id="rId27"/>
    <p:sldId id="283" r:id="rId28"/>
    <p:sldId id="298" r:id="rId29"/>
    <p:sldId id="285" r:id="rId30"/>
    <p:sldId id="293" r:id="rId31"/>
    <p:sldId id="294" r:id="rId32"/>
    <p:sldId id="286" r:id="rId33"/>
    <p:sldId id="299" r:id="rId34"/>
    <p:sldId id="30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65950" autoAdjust="0"/>
  </p:normalViewPr>
  <p:slideViewPr>
    <p:cSldViewPr>
      <p:cViewPr varScale="1">
        <p:scale>
          <a:sx n="85" d="100"/>
          <a:sy n="85" d="100"/>
        </p:scale>
        <p:origin x="-244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083BE-60D1-430E-B05E-3C059DFC09C3}" type="datetimeFigureOut">
              <a:rPr lang="en-CA" smtClean="0"/>
              <a:pPr/>
              <a:t>2014-06-13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9080C-AE1D-45F8-8A44-F8061D3F592B}" type="slidenum">
              <a:rPr lang="en-CA" smtClean="0"/>
              <a:pPr/>
              <a:t>‹#›</a:t>
            </a:fld>
            <a:endParaRPr lang="en-CA"/>
          </a:p>
        </p:txBody>
      </p:sp>
    </p:spTree>
    <p:extLst>
      <p:ext uri="{BB962C8B-B14F-4D97-AF65-F5344CB8AC3E}">
        <p14:creationId xmlns:p14="http://schemas.microsoft.com/office/powerpoint/2010/main" val="157788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u="none" strike="noStrike" kern="1200" dirty="0" smtClean="0">
                <a:solidFill>
                  <a:schemeClr val="tx1"/>
                </a:solidFill>
                <a:latin typeface="+mn-lt"/>
                <a:ea typeface="+mn-ea"/>
                <a:cs typeface="+mn-cs"/>
              </a:rPr>
              <a:t>Our teacher in action project was “Inquiry Based Instruction”.</a:t>
            </a: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latin typeface="+mn-lt"/>
                <a:ea typeface="+mn-ea"/>
                <a:cs typeface="+mn-cs"/>
              </a:rPr>
              <a:t> From there, students chose a topic of interest, formed groups, and developed their own inquiry question. </a:t>
            </a:r>
            <a:endParaRPr lang="en-CA" dirty="0" smtClean="0"/>
          </a:p>
          <a:p>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latin typeface="+mn-lt"/>
                <a:ea typeface="+mn-ea"/>
                <a:cs typeface="+mn-cs"/>
              </a:rPr>
              <a:t>They conducted research using informational texts, websites and videos to create their final project which was then presented to their peers.</a:t>
            </a:r>
            <a:endParaRPr lang="en-CA" dirty="0" smtClean="0"/>
          </a:p>
          <a:p>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u="none" strike="noStrike" kern="1200" dirty="0" smtClean="0">
                <a:solidFill>
                  <a:schemeClr val="tx1"/>
                </a:solidFill>
                <a:latin typeface="+mn-lt"/>
                <a:ea typeface="+mn-ea"/>
                <a:cs typeface="+mn-cs"/>
              </a:rPr>
              <a:t>There were a number of additional 21</a:t>
            </a:r>
            <a:r>
              <a:rPr lang="en-CA" sz="1200" b="0" i="0" u="none" strike="noStrike" kern="1200" baseline="30000" dirty="0" smtClean="0">
                <a:solidFill>
                  <a:schemeClr val="tx1"/>
                </a:solidFill>
                <a:latin typeface="+mn-lt"/>
                <a:ea typeface="+mn-ea"/>
                <a:cs typeface="+mn-cs"/>
              </a:rPr>
              <a:t>st</a:t>
            </a:r>
            <a:r>
              <a:rPr lang="en-CA" sz="1200" b="0" i="0" u="none" strike="noStrike" kern="1200" dirty="0" smtClean="0">
                <a:solidFill>
                  <a:schemeClr val="tx1"/>
                </a:solidFill>
                <a:latin typeface="+mn-lt"/>
                <a:ea typeface="+mn-ea"/>
                <a:cs typeface="+mn-cs"/>
              </a:rPr>
              <a:t> century learning skills that were enhanced through the inquiry.   To assist with the development of this project we introduced and modelled </a:t>
            </a:r>
            <a:r>
              <a:rPr lang="en-CA" sz="1200" b="1" i="0" u="none" strike="noStrike" kern="1200" dirty="0" smtClean="0">
                <a:solidFill>
                  <a:schemeClr val="tx1"/>
                </a:solidFill>
                <a:latin typeface="+mn-lt"/>
                <a:ea typeface="+mn-ea"/>
                <a:cs typeface="+mn-cs"/>
              </a:rPr>
              <a:t>Google Drive</a:t>
            </a:r>
            <a:r>
              <a:rPr lang="en-CA" sz="1200" b="0" i="0" u="none" strike="noStrike" kern="1200" dirty="0" smtClean="0">
                <a:solidFill>
                  <a:schemeClr val="tx1"/>
                </a:solidFill>
                <a:latin typeface="+mn-lt"/>
                <a:ea typeface="+mn-ea"/>
                <a:cs typeface="+mn-cs"/>
              </a:rPr>
              <a:t>.  </a:t>
            </a:r>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u="none" strike="noStrike" kern="1200" dirty="0" smtClean="0">
                <a:solidFill>
                  <a:schemeClr val="tx1"/>
                </a:solidFill>
                <a:latin typeface="+mn-lt"/>
                <a:ea typeface="+mn-ea"/>
                <a:cs typeface="+mn-cs"/>
              </a:rPr>
              <a:t>Students were given individual accounts to allow collaboration amongst group members during the creation and development of their projects.  These accounts also provided the students with an opportunity to reflect on their progress while in the comfort of their own home.</a:t>
            </a: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u="none" strike="noStrike" kern="1200" dirty="0" smtClean="0">
                <a:solidFill>
                  <a:schemeClr val="tx1"/>
                </a:solidFill>
                <a:latin typeface="+mn-lt"/>
                <a:ea typeface="+mn-ea"/>
                <a:cs typeface="+mn-cs"/>
              </a:rPr>
              <a:t>Thanks</a:t>
            </a:r>
            <a:r>
              <a:rPr lang="en-CA" sz="1200" b="0" i="0" u="none" strike="noStrike" kern="1200" baseline="0" dirty="0" smtClean="0">
                <a:solidFill>
                  <a:schemeClr val="tx1"/>
                </a:solidFill>
                <a:latin typeface="+mn-lt"/>
                <a:ea typeface="+mn-ea"/>
                <a:cs typeface="+mn-cs"/>
              </a:rPr>
              <a:t> to the recently acquired class set of </a:t>
            </a:r>
            <a:r>
              <a:rPr lang="en-CA" sz="1200" b="0" i="0" u="none" strike="noStrike" kern="1200" baseline="0" dirty="0" err="1" smtClean="0">
                <a:solidFill>
                  <a:schemeClr val="tx1"/>
                </a:solidFill>
                <a:latin typeface="+mn-lt"/>
                <a:ea typeface="+mn-ea"/>
                <a:cs typeface="+mn-cs"/>
              </a:rPr>
              <a:t>iPads</a:t>
            </a:r>
            <a:r>
              <a:rPr lang="en-CA" sz="1200" b="0" i="0" u="none" strike="noStrike" kern="1200" baseline="0" dirty="0" smtClean="0">
                <a:solidFill>
                  <a:schemeClr val="tx1"/>
                </a:solidFill>
                <a:latin typeface="+mn-lt"/>
                <a:ea typeface="+mn-ea"/>
                <a:cs typeface="+mn-cs"/>
              </a:rPr>
              <a:t> funded through the Humber Hold Travel App Project, students were exposed to this current technology.</a:t>
            </a: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Students and teachers learned to use several apps, in particular “</a:t>
            </a:r>
            <a:r>
              <a:rPr lang="en-CA" sz="1200" b="0" i="0" u="none" strike="noStrike" kern="1200" dirty="0" err="1" smtClean="0">
                <a:solidFill>
                  <a:schemeClr val="tx1"/>
                </a:solidFill>
                <a:latin typeface="+mn-lt"/>
                <a:ea typeface="+mn-ea"/>
                <a:cs typeface="+mn-cs"/>
              </a:rPr>
              <a:t>Greenscreen</a:t>
            </a:r>
            <a:r>
              <a:rPr lang="en-CA" sz="1200" b="0" i="0" u="none" strike="noStrike" kern="1200" dirty="0" smtClean="0">
                <a:solidFill>
                  <a:schemeClr val="tx1"/>
                </a:solidFill>
                <a:latin typeface="+mn-lt"/>
                <a:ea typeface="+mn-ea"/>
                <a:cs typeface="+mn-cs"/>
              </a:rPr>
              <a:t>”.     </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Cross-curricular integration was easily achieved through the inquiry process. The new language arts curriculum provided excellent literature resources that allowed for modelling of key research skills including jot-noting, organizing, report writing, and presenting.</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Before introducing the inquiry project, students completed a </a:t>
            </a:r>
            <a:r>
              <a:rPr lang="en-CA" sz="1200" b="1" i="0" u="none" strike="noStrike" kern="1200" dirty="0" smtClean="0">
                <a:solidFill>
                  <a:schemeClr val="tx1"/>
                </a:solidFill>
                <a:latin typeface="+mn-lt"/>
                <a:ea typeface="+mn-ea"/>
                <a:cs typeface="+mn-cs"/>
              </a:rPr>
              <a:t>pre-survey</a:t>
            </a:r>
            <a:r>
              <a:rPr lang="en-CA" sz="1200" b="0" i="0" u="none" strike="noStrike" kern="1200" dirty="0" smtClean="0">
                <a:solidFill>
                  <a:schemeClr val="tx1"/>
                </a:solidFill>
                <a:latin typeface="+mn-lt"/>
                <a:ea typeface="+mn-ea"/>
                <a:cs typeface="+mn-cs"/>
              </a:rPr>
              <a:t> as a means to collecting baseline data.  This survey was also administered at the end to see if there were any changes.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Throughout the project, </a:t>
            </a:r>
            <a:r>
              <a:rPr lang="en-CA" sz="1200" b="1" i="0" u="none" strike="noStrike" kern="1200" dirty="0" smtClean="0">
                <a:solidFill>
                  <a:schemeClr val="tx1"/>
                </a:solidFill>
                <a:latin typeface="+mn-lt"/>
                <a:ea typeface="+mn-ea"/>
                <a:cs typeface="+mn-cs"/>
              </a:rPr>
              <a:t>reflective journals </a:t>
            </a:r>
            <a:r>
              <a:rPr lang="en-CA" sz="1200" b="0" i="0" u="none" strike="noStrike" kern="1200" dirty="0" smtClean="0">
                <a:solidFill>
                  <a:schemeClr val="tx1"/>
                </a:solidFill>
                <a:latin typeface="+mn-lt"/>
                <a:ea typeface="+mn-ea"/>
                <a:cs typeface="+mn-cs"/>
              </a:rPr>
              <a:t>were used by both students and teachers.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Teacher observations and digital photos were also collected.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At various point throughout the project, individual students and groups were interviewed using audio recordings and videos.   </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From</a:t>
            </a:r>
            <a:r>
              <a:rPr lang="en-CA" sz="1200" b="0" i="0" u="none" strike="noStrike" kern="1200" baseline="0" dirty="0" smtClean="0">
                <a:solidFill>
                  <a:schemeClr val="tx1"/>
                </a:solidFill>
                <a:latin typeface="+mn-lt"/>
                <a:ea typeface="+mn-ea"/>
                <a:cs typeface="+mn-cs"/>
              </a:rPr>
              <a:t> the surveys, we learned that p</a:t>
            </a:r>
            <a:r>
              <a:rPr lang="en-CA" sz="1200" b="0" i="0" u="none" strike="noStrike" kern="1200" dirty="0" smtClean="0">
                <a:solidFill>
                  <a:schemeClr val="tx1"/>
                </a:solidFill>
                <a:latin typeface="+mn-lt"/>
                <a:ea typeface="+mn-ea"/>
                <a:cs typeface="+mn-cs"/>
              </a:rPr>
              <a:t>rior to the project, 43% of our students strongly agreed with the statement “I like science”.  After the project, we saw an increase of 28% in this category.</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Every single student reported positive comments on learning science through an inquiry process.</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Quotes taken from student journals reflected this attitude.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Daily teacher observations and video recordings illustrated this clearly as well.</a:t>
            </a:r>
            <a:endParaRPr lang="en-CA" b="0" dirty="0" smtClean="0"/>
          </a:p>
          <a:p>
            <a:pPr rtl="0"/>
            <a:r>
              <a:rPr lang="en-CA" b="0" dirty="0" smtClean="0"/>
              <a:t/>
            </a:r>
            <a:br>
              <a:rPr lang="en-CA" b="0" dirty="0" smtClean="0"/>
            </a:br>
            <a:r>
              <a:rPr lang="en-CA" sz="1200" b="0" i="0" u="none" strike="noStrike" kern="1200" dirty="0" smtClean="0">
                <a:solidFill>
                  <a:schemeClr val="tx1"/>
                </a:solidFill>
                <a:latin typeface="+mn-lt"/>
                <a:ea typeface="+mn-ea"/>
                <a:cs typeface="+mn-cs"/>
              </a:rPr>
              <a:t>Video</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The teachers involved were myself Maxine </a:t>
            </a:r>
            <a:r>
              <a:rPr lang="en-CA" sz="1200" b="0" i="0" u="none" strike="noStrike" kern="1200" dirty="0" err="1" smtClean="0">
                <a:solidFill>
                  <a:schemeClr val="tx1"/>
                </a:solidFill>
                <a:latin typeface="+mn-lt"/>
                <a:ea typeface="+mn-ea"/>
                <a:cs typeface="+mn-cs"/>
              </a:rPr>
              <a:t>Lushman</a:t>
            </a:r>
            <a:r>
              <a:rPr lang="en-CA" sz="1200" b="0" i="0" u="none" strike="noStrike" kern="1200" dirty="0" smtClean="0">
                <a:solidFill>
                  <a:schemeClr val="tx1"/>
                </a:solidFill>
                <a:latin typeface="+mn-lt"/>
                <a:ea typeface="+mn-ea"/>
                <a:cs typeface="+mn-cs"/>
              </a:rPr>
              <a:t>,</a:t>
            </a:r>
          </a:p>
          <a:p>
            <a:pPr rtl="0"/>
            <a:r>
              <a:rPr lang="en-CA" sz="1200" b="0" i="0" u="none" strike="noStrike" kern="1200" dirty="0" smtClean="0">
                <a:solidFill>
                  <a:schemeClr val="tx1"/>
                </a:solidFill>
                <a:latin typeface="+mn-lt"/>
                <a:ea typeface="+mn-ea"/>
                <a:cs typeface="+mn-cs"/>
              </a:rPr>
              <a:t>Renee </a:t>
            </a:r>
            <a:r>
              <a:rPr lang="en-CA" sz="1200" b="0" i="0" u="none" strike="noStrike" kern="1200" dirty="0" err="1" smtClean="0">
                <a:solidFill>
                  <a:schemeClr val="tx1"/>
                </a:solidFill>
                <a:latin typeface="+mn-lt"/>
                <a:ea typeface="+mn-ea"/>
                <a:cs typeface="+mn-cs"/>
              </a:rPr>
              <a:t>Sherstobetoff</a:t>
            </a:r>
            <a:r>
              <a:rPr lang="en-CA" sz="1200" b="0" i="0" u="none" strike="noStrike" kern="1200" dirty="0" smtClean="0">
                <a:solidFill>
                  <a:schemeClr val="tx1"/>
                </a:solidFill>
                <a:latin typeface="+mn-lt"/>
                <a:ea typeface="+mn-ea"/>
                <a:cs typeface="+mn-cs"/>
              </a:rPr>
              <a:t>, and </a:t>
            </a:r>
          </a:p>
          <a:p>
            <a:pPr rtl="0"/>
            <a:r>
              <a:rPr lang="en-CA" sz="1200" b="0" i="0" u="none" strike="noStrike" kern="1200" dirty="0" err="1" smtClean="0">
                <a:solidFill>
                  <a:schemeClr val="tx1"/>
                </a:solidFill>
                <a:latin typeface="+mn-lt"/>
                <a:ea typeface="+mn-ea"/>
                <a:cs typeface="+mn-cs"/>
              </a:rPr>
              <a:t>Lorina</a:t>
            </a:r>
            <a:r>
              <a:rPr lang="en-CA" sz="1200" b="0" i="0" u="none" strike="noStrike" kern="1200" dirty="0" smtClean="0">
                <a:solidFill>
                  <a:schemeClr val="tx1"/>
                </a:solidFill>
                <a:latin typeface="+mn-lt"/>
                <a:ea typeface="+mn-ea"/>
                <a:cs typeface="+mn-cs"/>
              </a:rPr>
              <a:t> </a:t>
            </a:r>
            <a:r>
              <a:rPr lang="en-CA" sz="1200" b="0" i="0" u="none" strike="noStrike" kern="1200" dirty="0" err="1" smtClean="0">
                <a:solidFill>
                  <a:schemeClr val="tx1"/>
                </a:solidFill>
                <a:latin typeface="+mn-lt"/>
                <a:ea typeface="+mn-ea"/>
                <a:cs typeface="+mn-cs"/>
              </a:rPr>
              <a:t>Spurrell</a:t>
            </a:r>
            <a:r>
              <a:rPr lang="en-CA" sz="1200" b="0" i="0" u="none" strike="noStrike" kern="1200" dirty="0" smtClean="0">
                <a:solidFill>
                  <a:schemeClr val="tx1"/>
                </a:solidFill>
                <a:latin typeface="+mn-lt"/>
                <a:ea typeface="+mn-ea"/>
                <a:cs typeface="+mn-cs"/>
              </a:rPr>
              <a:t> at Humber Elementary School in Corner Brook.</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Post survey results indicated a 27% increase in the percentage of students strongly agreeing with feeling motivated to learn science.  </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Students were eager to have science class and wanted to have it every day.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They were disappointed when it wasn’t in the schedule.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They loved working with their peers and were willing to put extra effort into completing each phase of the project. </a:t>
            </a:r>
            <a:endParaRPr lang="en-CA" b="0" dirty="0" smtClean="0"/>
          </a:p>
          <a:p>
            <a:pPr rtl="0"/>
            <a:r>
              <a:rPr lang="en-CA" b="0" dirty="0" smtClean="0"/>
              <a:t/>
            </a:r>
            <a:br>
              <a:rPr lang="en-CA" b="0" dirty="0" smtClean="0"/>
            </a:br>
            <a:r>
              <a:rPr lang="en-CA" sz="1200" b="0" i="0" u="none" strike="noStrike" kern="1200" dirty="0" smtClean="0">
                <a:solidFill>
                  <a:schemeClr val="tx1"/>
                </a:solidFill>
                <a:latin typeface="+mn-lt"/>
                <a:ea typeface="+mn-ea"/>
                <a:cs typeface="+mn-cs"/>
              </a:rPr>
              <a:t>Video</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In addition, there was a 29% increase in the percentage of students who strongly agreed that science class was engaging and exciting after completing their project.</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24</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Students looked forward to participating in science class.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They enjoyed collaborating with their peers, choosing their research topic and presenting their findings and evidence.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Students encouraged the continuation of the inquiry approach for future classes.</a:t>
            </a:r>
            <a:endParaRPr lang="en-CA" b="0" dirty="0" smtClean="0"/>
          </a:p>
          <a:p>
            <a:endParaRPr lang="en-CA" b="0" dirty="0" smtClean="0"/>
          </a:p>
          <a:p>
            <a:r>
              <a:rPr lang="en-CA" b="0" dirty="0" smtClean="0"/>
              <a:t>Video</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25</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Given the level of improvement in engagement and motivation, we will certainly be continuing inquiry in the future. Students’ interest in science was enhanced;  they enjoyed collaborating with their peers and liked being given choice throughout the inquiry process. </a:t>
            </a:r>
          </a:p>
          <a:p>
            <a:pPr rtl="0"/>
            <a:endParaRPr lang="en-CA" sz="1200" b="0" i="0" u="none" strike="noStrike" kern="1200" dirty="0" smtClean="0">
              <a:solidFill>
                <a:schemeClr val="tx1"/>
              </a:solidFill>
              <a:latin typeface="+mn-lt"/>
              <a:ea typeface="+mn-ea"/>
              <a:cs typeface="+mn-cs"/>
            </a:endParaRPr>
          </a:p>
          <a:p>
            <a:pPr rtl="0"/>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27</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They became responsible and accountable for their own learning. Having access to various technologies  increased time on task, therefore behavioural issues were minimal. Students’ problem solving skills developed naturally as they found solutions to daily concerns. </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28</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As teachers, we discovered that matching inquiry to our outcomes based curriculum had its own difficulties. Given that students were able to choose their topic of investigation, some outcomes were not addressed. Therefore, we needed to use our professional judgement to ensure that these outcomes were met. </a:t>
            </a:r>
          </a:p>
          <a:p>
            <a:pPr rtl="0"/>
            <a:endParaRPr lang="en-CA" sz="1200" b="0" i="0" u="none" strike="noStrike" kern="1200" dirty="0" smtClean="0">
              <a:solidFill>
                <a:schemeClr val="tx1"/>
              </a:solidFill>
              <a:latin typeface="+mn-lt"/>
              <a:ea typeface="+mn-ea"/>
              <a:cs typeface="+mn-cs"/>
            </a:endParaRPr>
          </a:p>
          <a:p>
            <a:pPr rtl="0"/>
            <a:endParaRPr lang="en-CA" sz="1200" b="0" i="0" u="none" strike="noStrike" kern="1200" dirty="0" smtClean="0">
              <a:solidFill>
                <a:schemeClr val="tx1"/>
              </a:solidFill>
              <a:latin typeface="+mn-lt"/>
              <a:ea typeface="+mn-ea"/>
              <a:cs typeface="+mn-cs"/>
            </a:endParaRPr>
          </a:p>
          <a:p>
            <a:pPr rtl="0"/>
            <a:endParaRPr lang="en-CA" sz="1200" b="0" i="0" u="none" strike="noStrike" kern="1200" dirty="0" smtClean="0">
              <a:solidFill>
                <a:schemeClr val="tx1"/>
              </a:solidFill>
              <a:latin typeface="+mn-lt"/>
              <a:ea typeface="+mn-ea"/>
              <a:cs typeface="+mn-cs"/>
            </a:endParaRPr>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29</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u="none" strike="noStrike" kern="1200" dirty="0" smtClean="0">
                <a:solidFill>
                  <a:schemeClr val="tx1"/>
                </a:solidFill>
                <a:latin typeface="+mn-lt"/>
                <a:ea typeface="+mn-ea"/>
                <a:cs typeface="+mn-cs"/>
              </a:rPr>
              <a:t>At our school, we were fortunate to have access to various technologies,</a:t>
            </a:r>
            <a:r>
              <a:rPr lang="en-CA" sz="1200" b="0" i="0" u="none" strike="noStrike" kern="1200" baseline="0" dirty="0" smtClean="0">
                <a:solidFill>
                  <a:schemeClr val="tx1"/>
                </a:solidFill>
                <a:latin typeface="+mn-lt"/>
                <a:ea typeface="+mn-ea"/>
                <a:cs typeface="+mn-cs"/>
              </a:rPr>
              <a:t> therefore</a:t>
            </a:r>
            <a:r>
              <a:rPr lang="en-CA" sz="1200" b="0" i="0" u="none" strike="noStrike" kern="1200" dirty="0" smtClean="0">
                <a:solidFill>
                  <a:schemeClr val="tx1"/>
                </a:solidFill>
                <a:latin typeface="+mn-lt"/>
                <a:ea typeface="+mn-ea"/>
                <a:cs typeface="+mn-cs"/>
              </a:rPr>
              <a:t> students availed</a:t>
            </a:r>
            <a:r>
              <a:rPr lang="en-CA" sz="1200" b="0" i="0" u="none" strike="noStrike" kern="1200" baseline="0" dirty="0" smtClean="0">
                <a:solidFill>
                  <a:schemeClr val="tx1"/>
                </a:solidFill>
                <a:latin typeface="+mn-lt"/>
                <a:ea typeface="+mn-ea"/>
                <a:cs typeface="+mn-cs"/>
              </a:rPr>
              <a:t> of </a:t>
            </a:r>
            <a:r>
              <a:rPr lang="en-CA" sz="1200" b="0" i="0" u="none" strike="noStrike" kern="1200" dirty="0" smtClean="0">
                <a:solidFill>
                  <a:schemeClr val="tx1"/>
                </a:solidFill>
                <a:latin typeface="+mn-lt"/>
                <a:ea typeface="+mn-ea"/>
                <a:cs typeface="+mn-cs"/>
              </a:rPr>
              <a:t>current research and information.</a:t>
            </a:r>
            <a:r>
              <a:rPr lang="en-CA" sz="1200" b="0" i="0" u="none" strike="noStrike" kern="1200" baseline="0" dirty="0" smtClean="0">
                <a:solidFill>
                  <a:schemeClr val="tx1"/>
                </a:solidFill>
                <a:latin typeface="+mn-lt"/>
                <a:ea typeface="+mn-ea"/>
                <a:cs typeface="+mn-cs"/>
              </a:rPr>
              <a:t> The availability of these technologies may differ from year to year.</a:t>
            </a:r>
            <a:r>
              <a:rPr lang="en-CA" sz="1200" b="0" i="0" u="none" strike="noStrike" kern="1200" dirty="0" smtClean="0">
                <a:solidFill>
                  <a:schemeClr val="tx1"/>
                </a:solidFill>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30</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latin typeface="+mn-lt"/>
                <a:ea typeface="+mn-ea"/>
                <a:cs typeface="+mn-cs"/>
              </a:rPr>
              <a:t>It is absolutely necessary for teachers to develop assessment tools, establish expectations, and provide on-going feedback. As a result, students would be aware of the guidelines necessary for successful completion of their inquiry projects. </a:t>
            </a:r>
            <a:endParaRPr lang="en-CA" b="0" dirty="0" smtClean="0"/>
          </a:p>
          <a:p>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31</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Taking part in this project has shown</a:t>
            </a:r>
            <a:r>
              <a:rPr lang="en-CA" sz="1200" b="0" i="0" u="none" strike="noStrike" kern="1200" baseline="0" dirty="0" smtClean="0">
                <a:solidFill>
                  <a:schemeClr val="tx1"/>
                </a:solidFill>
                <a:latin typeface="+mn-lt"/>
                <a:ea typeface="+mn-ea"/>
                <a:cs typeface="+mn-cs"/>
              </a:rPr>
              <a:t> us </a:t>
            </a:r>
            <a:r>
              <a:rPr lang="en-CA" sz="1200" b="0" i="0" u="none" strike="noStrike" kern="1200" dirty="0" smtClean="0">
                <a:solidFill>
                  <a:schemeClr val="tx1"/>
                </a:solidFill>
                <a:latin typeface="+mn-lt"/>
                <a:ea typeface="+mn-ea"/>
                <a:cs typeface="+mn-cs"/>
              </a:rPr>
              <a:t>the necessity of continually learning. We must</a:t>
            </a:r>
            <a:r>
              <a:rPr lang="en-CA" sz="1200" b="0" i="0" u="none" strike="noStrike" kern="1200" baseline="0" dirty="0" smtClean="0">
                <a:solidFill>
                  <a:schemeClr val="tx1"/>
                </a:solidFill>
                <a:latin typeface="+mn-lt"/>
                <a:ea typeface="+mn-ea"/>
                <a:cs typeface="+mn-cs"/>
              </a:rPr>
              <a:t> be</a:t>
            </a:r>
            <a:r>
              <a:rPr lang="en-CA" sz="1200" b="0" i="0" u="none" strike="noStrike" kern="1200" dirty="0" smtClean="0">
                <a:solidFill>
                  <a:schemeClr val="tx1"/>
                </a:solidFill>
                <a:latin typeface="+mn-lt"/>
                <a:ea typeface="+mn-ea"/>
                <a:cs typeface="+mn-cs"/>
              </a:rPr>
              <a:t> open to the numerous opportunities there are for professional growth. By participating in this teacher inquiry, we have gained another valuable instructional strategy for enhancing student learning while creating a positive classroom atmosphere. </a:t>
            </a:r>
          </a:p>
          <a:p>
            <a:pPr rtl="0"/>
            <a:endParaRPr lang="en-CA" sz="1200" b="0" i="0" u="none" strike="noStrike" kern="1200" dirty="0" smtClean="0">
              <a:solidFill>
                <a:schemeClr val="tx1"/>
              </a:solidFill>
              <a:latin typeface="+mn-lt"/>
              <a:ea typeface="+mn-ea"/>
              <a:cs typeface="+mn-cs"/>
            </a:endParaRPr>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32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Humber Elementary is a K-6 school with a population of nearly 400 students.  Renee holds the position of vice principal and Literacy Numeracy Support.  Both myself and </a:t>
            </a:r>
            <a:r>
              <a:rPr lang="en-CA" sz="1200" b="0" i="0" u="none" strike="noStrike" kern="1200" dirty="0" err="1" smtClean="0">
                <a:solidFill>
                  <a:schemeClr val="tx1"/>
                </a:solidFill>
                <a:latin typeface="+mn-lt"/>
                <a:ea typeface="+mn-ea"/>
                <a:cs typeface="+mn-cs"/>
              </a:rPr>
              <a:t>Lorina</a:t>
            </a:r>
            <a:r>
              <a:rPr lang="en-CA" sz="1200" b="0" i="0" u="none" strike="noStrike" kern="1200" dirty="0" smtClean="0">
                <a:solidFill>
                  <a:schemeClr val="tx1"/>
                </a:solidFill>
                <a:latin typeface="+mn-lt"/>
                <a:ea typeface="+mn-ea"/>
                <a:cs typeface="+mn-cs"/>
              </a:rPr>
              <a:t> are two of the three grade 5 classroom teachers at our school.  In both classes there are a total of 36 students, 19 boys and 17 girls with varying learning abilities and styles.</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latin typeface="+mn-lt"/>
                <a:ea typeface="+mn-ea"/>
                <a:cs typeface="+mn-cs"/>
              </a:rPr>
              <a:t>The results have far exceeded our expectations. As teachers we have grown both professional and personally. The importance of lifelong learning within our field is essential for meeting the current technological needs of our society and our students. An effective teacher recognizes the individual needs and learning styles of their students ensuring maximum learning is achieved.</a:t>
            </a:r>
            <a:endParaRPr lang="en-CA" b="0" dirty="0" smtClean="0"/>
          </a:p>
          <a:p>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33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u="none" strike="noStrike" kern="1200" dirty="0" smtClean="0">
                <a:solidFill>
                  <a:schemeClr val="tx1"/>
                </a:solidFill>
                <a:latin typeface="+mn-lt"/>
                <a:ea typeface="+mn-ea"/>
                <a:cs typeface="+mn-cs"/>
              </a:rPr>
              <a:t>We decided to become involved in this project because despite inquiry based instruction being an integral part of the science curriculum, we found it difficult to implement true</a:t>
            </a:r>
            <a:r>
              <a:rPr lang="en-CA" sz="1200" b="0" i="0" u="none" strike="noStrike" kern="1200" baseline="0" dirty="0" smtClean="0">
                <a:solidFill>
                  <a:schemeClr val="tx1"/>
                </a:solidFill>
                <a:latin typeface="+mn-lt"/>
                <a:ea typeface="+mn-ea"/>
                <a:cs typeface="+mn-cs"/>
              </a:rPr>
              <a:t> inquiry</a:t>
            </a:r>
            <a:r>
              <a:rPr lang="en-CA" sz="1200" b="0" i="0" u="none" strike="noStrike" kern="1200" dirty="0" smtClean="0">
                <a:solidFill>
                  <a:schemeClr val="tx1"/>
                </a:solidFill>
                <a:latin typeface="+mn-lt"/>
                <a:ea typeface="+mn-ea"/>
                <a:cs typeface="+mn-cs"/>
              </a:rPr>
              <a:t>.  As teachers, we are always looking for ways to encourage students to become active participants in their learning. </a:t>
            </a:r>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We believe that students learn best when given opportunities to explore their area of interest while engaging with new </a:t>
            </a:r>
            <a:r>
              <a:rPr lang="en-CA" sz="1200" b="0" i="0" u="none" strike="noStrike" kern="1200" dirty="0" err="1" smtClean="0">
                <a:solidFill>
                  <a:schemeClr val="tx1"/>
                </a:solidFill>
                <a:latin typeface="+mn-lt"/>
                <a:ea typeface="+mn-ea"/>
                <a:cs typeface="+mn-cs"/>
              </a:rPr>
              <a:t>literacies</a:t>
            </a:r>
            <a:r>
              <a:rPr lang="en-CA" sz="1200" b="0" i="0" u="none" strike="noStrike" kern="1200" dirty="0" smtClean="0">
                <a:solidFill>
                  <a:schemeClr val="tx1"/>
                </a:solidFill>
                <a:latin typeface="+mn-lt"/>
                <a:ea typeface="+mn-ea"/>
                <a:cs typeface="+mn-cs"/>
              </a:rPr>
              <a:t> and technologies.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Implementing inquiry based instruction would promote meaningful, authentic lifelong learning.</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As teachers, we questioned how to balance open inquiry with the current outcome based curriculum.</a:t>
            </a:r>
          </a:p>
          <a:p>
            <a:pPr rtl="0"/>
            <a:endParaRPr lang="en-CA" b="0" dirty="0" smtClean="0"/>
          </a:p>
          <a:p>
            <a:pPr rtl="0"/>
            <a:r>
              <a:rPr lang="en-CA" sz="1200" b="0" i="0" u="none" strike="noStrike" kern="1200" dirty="0" smtClean="0">
                <a:solidFill>
                  <a:schemeClr val="tx1"/>
                </a:solidFill>
                <a:latin typeface="+mn-lt"/>
                <a:ea typeface="+mn-ea"/>
                <a:cs typeface="+mn-cs"/>
              </a:rPr>
              <a:t>Our focus became, “How does inquiry in science affect student interest, motivation, and engagement in the subject area?”</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To get started, we read several </a:t>
            </a:r>
            <a:r>
              <a:rPr lang="en-CA" sz="1200" b="1" i="0" u="none" strike="noStrike" kern="1200" dirty="0" smtClean="0">
                <a:solidFill>
                  <a:schemeClr val="tx1"/>
                </a:solidFill>
                <a:latin typeface="+mn-lt"/>
                <a:ea typeface="+mn-ea"/>
                <a:cs typeface="+mn-cs"/>
              </a:rPr>
              <a:t>research</a:t>
            </a:r>
            <a:r>
              <a:rPr lang="en-CA" sz="1200" b="0" i="0" u="none" strike="noStrike" kern="1200" dirty="0" smtClean="0">
                <a:solidFill>
                  <a:schemeClr val="tx1"/>
                </a:solidFill>
                <a:latin typeface="+mn-lt"/>
                <a:ea typeface="+mn-ea"/>
                <a:cs typeface="+mn-cs"/>
              </a:rPr>
              <a:t> articles explaining inquiry based instruction.  This investigation clarified the differing forms of inquiry and determined how we would approach the project with our students.  We decided to follow the guided inquiry approach with our upcoming unit on weather.</a:t>
            </a:r>
          </a:p>
          <a:p>
            <a:pPr rtl="0"/>
            <a:endParaRPr lang="en-CA" b="0" dirty="0" smtClean="0"/>
          </a:p>
          <a:p>
            <a:pPr rtl="0"/>
            <a:r>
              <a:rPr lang="en-CA" sz="1200" b="0" i="0" u="none" strike="noStrike" kern="1200" dirty="0" smtClean="0">
                <a:solidFill>
                  <a:schemeClr val="tx1"/>
                </a:solidFill>
                <a:latin typeface="+mn-lt"/>
                <a:ea typeface="+mn-ea"/>
                <a:cs typeface="+mn-cs"/>
              </a:rPr>
              <a:t>Parents were informed of student rights as </a:t>
            </a:r>
            <a:r>
              <a:rPr lang="en-CA" sz="1200" b="1" i="0" u="none" strike="noStrike" kern="1200" dirty="0" smtClean="0">
                <a:solidFill>
                  <a:schemeClr val="tx1"/>
                </a:solidFill>
                <a:latin typeface="+mn-lt"/>
                <a:ea typeface="+mn-ea"/>
                <a:cs typeface="+mn-cs"/>
              </a:rPr>
              <a:t>permission letters</a:t>
            </a:r>
            <a:r>
              <a:rPr lang="en-CA" sz="1200" b="0" i="0" u="none" strike="noStrike" kern="1200" dirty="0" smtClean="0">
                <a:solidFill>
                  <a:schemeClr val="tx1"/>
                </a:solidFill>
                <a:latin typeface="+mn-lt"/>
                <a:ea typeface="+mn-ea"/>
                <a:cs typeface="+mn-cs"/>
              </a:rPr>
              <a:t> were sent home explaining the intent and expectations of the project.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A </a:t>
            </a:r>
            <a:r>
              <a:rPr lang="en-CA" sz="1200" b="1" i="0" u="none" strike="noStrike" kern="1200" dirty="0" smtClean="0">
                <a:solidFill>
                  <a:schemeClr val="tx1"/>
                </a:solidFill>
                <a:latin typeface="+mn-lt"/>
                <a:ea typeface="+mn-ea"/>
                <a:cs typeface="+mn-cs"/>
              </a:rPr>
              <a:t>student survey</a:t>
            </a:r>
            <a:r>
              <a:rPr lang="en-CA" sz="1200" b="0" i="0" u="none" strike="noStrike" kern="1200" dirty="0" smtClean="0">
                <a:solidFill>
                  <a:schemeClr val="tx1"/>
                </a:solidFill>
                <a:latin typeface="+mn-lt"/>
                <a:ea typeface="+mn-ea"/>
                <a:cs typeface="+mn-cs"/>
              </a:rPr>
              <a:t> was also created and delivered to determine students’ level of motivation, engagement, and interest prior to starting the project.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A </a:t>
            </a:r>
            <a:r>
              <a:rPr lang="en-CA" sz="1200" b="1" i="0" u="none" strike="noStrike" kern="1200" dirty="0" smtClean="0">
                <a:solidFill>
                  <a:schemeClr val="tx1"/>
                </a:solidFill>
                <a:latin typeface="+mn-lt"/>
                <a:ea typeface="+mn-ea"/>
                <a:cs typeface="+mn-cs"/>
              </a:rPr>
              <a:t>webpage of resources</a:t>
            </a:r>
            <a:r>
              <a:rPr lang="en-CA" sz="1200" b="0" i="0" u="none" strike="noStrike" kern="1200" dirty="0" smtClean="0">
                <a:solidFill>
                  <a:schemeClr val="tx1"/>
                </a:solidFill>
                <a:latin typeface="+mn-lt"/>
                <a:ea typeface="+mn-ea"/>
                <a:cs typeface="+mn-cs"/>
              </a:rPr>
              <a:t>, videos, and sites was developed for student research.  This encouraged safe internet browsing.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A </a:t>
            </a:r>
            <a:r>
              <a:rPr lang="en-CA" sz="1200" b="1" i="0" u="none" strike="noStrike" kern="1200" dirty="0" smtClean="0">
                <a:solidFill>
                  <a:schemeClr val="tx1"/>
                </a:solidFill>
                <a:latin typeface="+mn-lt"/>
                <a:ea typeface="+mn-ea"/>
                <a:cs typeface="+mn-cs"/>
              </a:rPr>
              <a:t>student planning guide </a:t>
            </a:r>
            <a:r>
              <a:rPr lang="en-CA" sz="1200" b="0" i="0" u="none" strike="noStrike" kern="1200" dirty="0" smtClean="0">
                <a:solidFill>
                  <a:schemeClr val="tx1"/>
                </a:solidFill>
                <a:latin typeface="+mn-lt"/>
                <a:ea typeface="+mn-ea"/>
                <a:cs typeface="+mn-cs"/>
              </a:rPr>
              <a:t>was developed to assist their research.  </a:t>
            </a:r>
          </a:p>
          <a:p>
            <a:pPr rtl="0"/>
            <a:endParaRPr lang="en-CA" sz="1200" b="0" i="0" u="none" strike="noStrike" kern="1200" dirty="0" smtClean="0">
              <a:solidFill>
                <a:schemeClr val="tx1"/>
              </a:solidFill>
              <a:latin typeface="+mn-lt"/>
              <a:ea typeface="+mn-ea"/>
              <a:cs typeface="+mn-cs"/>
            </a:endParaRPr>
          </a:p>
          <a:p>
            <a:pPr rtl="0"/>
            <a:r>
              <a:rPr lang="en-CA" sz="1200" b="0" i="0" u="none" strike="noStrike" kern="1200" dirty="0" smtClean="0">
                <a:solidFill>
                  <a:schemeClr val="tx1"/>
                </a:solidFill>
                <a:latin typeface="+mn-lt"/>
                <a:ea typeface="+mn-ea"/>
                <a:cs typeface="+mn-cs"/>
              </a:rPr>
              <a:t>A reflective journal was also included.</a:t>
            </a:r>
            <a:endParaRPr lang="en-CA" b="0" dirty="0" smtClean="0"/>
          </a:p>
          <a:p>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CA" sz="1200" b="0" i="0" u="none" strike="noStrike" kern="1200" dirty="0" smtClean="0">
                <a:solidFill>
                  <a:schemeClr val="tx1"/>
                </a:solidFill>
                <a:latin typeface="+mn-lt"/>
                <a:ea typeface="+mn-ea"/>
                <a:cs typeface="+mn-cs"/>
              </a:rPr>
              <a:t>To begin our project, we shared a “big question” related to weather and brainstormed topics associated with the question.   </a:t>
            </a:r>
            <a:endParaRPr lang="en-CA" b="0" dirty="0" smtClean="0"/>
          </a:p>
          <a:p>
            <a:r>
              <a:rPr lang="en-CA" b="0" dirty="0" smtClean="0"/>
              <a:t/>
            </a:r>
            <a:br>
              <a:rPr lang="en-CA" b="0" dirty="0" smtClean="0"/>
            </a:br>
            <a:endParaRPr lang="en-CA" dirty="0"/>
          </a:p>
        </p:txBody>
      </p:sp>
      <p:sp>
        <p:nvSpPr>
          <p:cNvPr id="4" name="Slide Number Placeholder 3"/>
          <p:cNvSpPr>
            <a:spLocks noGrp="1"/>
          </p:cNvSpPr>
          <p:nvPr>
            <p:ph type="sldNum" sz="quarter" idx="10"/>
          </p:nvPr>
        </p:nvSpPr>
        <p:spPr/>
        <p:txBody>
          <a:bodyPr/>
          <a:lstStyle/>
          <a:p>
            <a:fld id="{4229080C-AE1D-45F8-8A44-F8061D3F592B}"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3581400"/>
            <a:ext cx="8839200" cy="914400"/>
          </a:xfrm>
        </p:spPr>
        <p:txBody>
          <a:bodyPr/>
          <a:lstStyle>
            <a:lvl1pPr>
              <a:defRPr sz="4800"/>
            </a:lvl1pPr>
          </a:lstStyle>
          <a:p>
            <a:r>
              <a:rPr lang="en-CA" smtClean="0"/>
              <a:t>Click to edit Master title style</a:t>
            </a:r>
            <a:endParaRPr lang="en-CA"/>
          </a:p>
        </p:txBody>
      </p:sp>
      <p:sp>
        <p:nvSpPr>
          <p:cNvPr id="11267" name="Rectangle 3"/>
          <p:cNvSpPr>
            <a:spLocks noGrp="1" noChangeArrowheads="1"/>
          </p:cNvSpPr>
          <p:nvPr>
            <p:ph type="subTitle" idx="1"/>
          </p:nvPr>
        </p:nvSpPr>
        <p:spPr>
          <a:xfrm>
            <a:off x="0" y="4495800"/>
            <a:ext cx="8839200" cy="685800"/>
          </a:xfrm>
        </p:spPr>
        <p:txBody>
          <a:bodyPr/>
          <a:lstStyle>
            <a:lvl1pPr marL="0" indent="0" algn="r">
              <a:buFontTx/>
              <a:buNone/>
              <a:defRPr sz="2800"/>
            </a:lvl1pPr>
          </a:lstStyle>
          <a:p>
            <a:r>
              <a:rPr lang="en-CA" smtClean="0"/>
              <a:t>Click to edit Master subtitle style</a:t>
            </a:r>
            <a:endParaRPr lang="en-CA"/>
          </a:p>
        </p:txBody>
      </p:sp>
      <p:sp>
        <p:nvSpPr>
          <p:cNvPr id="11268" name="Rectangle 4"/>
          <p:cNvSpPr>
            <a:spLocks noGrp="1" noChangeArrowheads="1"/>
          </p:cNvSpPr>
          <p:nvPr>
            <p:ph type="dt" sz="half" idx="2"/>
          </p:nvPr>
        </p:nvSpPr>
        <p:spPr>
          <a:xfrm>
            <a:off x="0" y="6689725"/>
            <a:ext cx="2133600" cy="168275"/>
          </a:xfrm>
        </p:spPr>
        <p:txBody>
          <a:bodyPr/>
          <a:lstStyle>
            <a:lvl1pPr>
              <a:defRPr b="0">
                <a:latin typeface="Arial Black" pitchFamily="34" charset="0"/>
              </a:defRPr>
            </a:lvl1pPr>
          </a:lstStyle>
          <a:p>
            <a:fld id="{510BCC07-D8C2-4376-BE86-7854B539DFA9}" type="datetimeFigureOut">
              <a:rPr lang="en-CA" smtClean="0"/>
              <a:pPr/>
              <a:t>2014-06-13</a:t>
            </a:fld>
            <a:endParaRPr lang="en-CA"/>
          </a:p>
        </p:txBody>
      </p:sp>
      <p:sp>
        <p:nvSpPr>
          <p:cNvPr id="11269" name="Rectangle 5"/>
          <p:cNvSpPr>
            <a:spLocks noGrp="1" noChangeArrowheads="1"/>
          </p:cNvSpPr>
          <p:nvPr>
            <p:ph type="ftr" sz="quarter" idx="3"/>
          </p:nvPr>
        </p:nvSpPr>
        <p:spPr/>
        <p:txBody>
          <a:bodyPr/>
          <a:lstStyle>
            <a:lvl1pPr>
              <a:defRPr b="0">
                <a:latin typeface="Arial Black" pitchFamily="34" charset="0"/>
              </a:defRPr>
            </a:lvl1pPr>
          </a:lstStyle>
          <a:p>
            <a:endParaRPr lang="en-CA"/>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atin typeface="Arial Black" pitchFamily="34" charset="0"/>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fld id="{510BCC07-D8C2-4376-BE86-7854B539DFA9}" type="datetimeFigureOut">
              <a:rPr lang="en-CA" smtClean="0"/>
              <a:pPr/>
              <a:t>2014-06-13</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53200"/>
          </a:xfrm>
        </p:spPr>
        <p:txBody>
          <a:bodyPr vert="eaVert"/>
          <a:lstStyle/>
          <a:p>
            <a:r>
              <a:rPr lang="en-CA" smtClean="0"/>
              <a:t>Click to edit Master title style</a:t>
            </a:r>
            <a:endParaRPr lang="en-CA"/>
          </a:p>
        </p:txBody>
      </p:sp>
      <p:sp>
        <p:nvSpPr>
          <p:cNvPr id="3" name="Vertical Text Placeholder 2"/>
          <p:cNvSpPr>
            <a:spLocks noGrp="1"/>
          </p:cNvSpPr>
          <p:nvPr>
            <p:ph type="body" orient="vert" idx="1"/>
          </p:nvPr>
        </p:nvSpPr>
        <p:spPr>
          <a:xfrm>
            <a:off x="0" y="0"/>
            <a:ext cx="6705600" cy="6553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fld id="{510BCC07-D8C2-4376-BE86-7854B539DFA9}" type="datetimeFigureOut">
              <a:rPr lang="en-CA" smtClean="0"/>
              <a:pPr/>
              <a:t>2014-06-13</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fld id="{510BCC07-D8C2-4376-BE86-7854B539DFA9}" type="datetimeFigureOut">
              <a:rPr lang="en-CA" smtClean="0"/>
              <a:pPr/>
              <a:t>2014-06-13</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fld id="{510BCC07-D8C2-4376-BE86-7854B539DFA9}" type="datetimeFigureOut">
              <a:rPr lang="en-CA" smtClean="0"/>
              <a:pPr/>
              <a:t>2014-06-13</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sz="half" idx="1"/>
          </p:nvPr>
        </p:nvSpPr>
        <p:spPr>
          <a:xfrm>
            <a:off x="228600" y="1295400"/>
            <a:ext cx="4381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Content Placeholder 3"/>
          <p:cNvSpPr>
            <a:spLocks noGrp="1"/>
          </p:cNvSpPr>
          <p:nvPr>
            <p:ph sz="half" idx="2"/>
          </p:nvPr>
        </p:nvSpPr>
        <p:spPr>
          <a:xfrm>
            <a:off x="4762500" y="1295400"/>
            <a:ext cx="4381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Date Placeholder 4"/>
          <p:cNvSpPr>
            <a:spLocks noGrp="1"/>
          </p:cNvSpPr>
          <p:nvPr>
            <p:ph type="dt" sz="half" idx="10"/>
          </p:nvPr>
        </p:nvSpPr>
        <p:spPr/>
        <p:txBody>
          <a:bodyPr/>
          <a:lstStyle>
            <a:lvl1pPr>
              <a:defRPr/>
            </a:lvl1pPr>
          </a:lstStyle>
          <a:p>
            <a:fld id="{510BCC07-D8C2-4376-BE86-7854B539DFA9}" type="datetimeFigureOut">
              <a:rPr lang="en-CA" smtClean="0"/>
              <a:pPr/>
              <a:t>2014-06-13</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7" name="Date Placeholder 6"/>
          <p:cNvSpPr>
            <a:spLocks noGrp="1"/>
          </p:cNvSpPr>
          <p:nvPr>
            <p:ph type="dt" sz="half" idx="10"/>
          </p:nvPr>
        </p:nvSpPr>
        <p:spPr/>
        <p:txBody>
          <a:bodyPr/>
          <a:lstStyle>
            <a:lvl1pPr>
              <a:defRPr/>
            </a:lvl1pPr>
          </a:lstStyle>
          <a:p>
            <a:fld id="{510BCC07-D8C2-4376-BE86-7854B539DFA9}" type="datetimeFigureOut">
              <a:rPr lang="en-CA" smtClean="0"/>
              <a:pPr/>
              <a:t>2014-06-13</a:t>
            </a:fld>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510BCC07-D8C2-4376-BE86-7854B539DFA9}" type="datetimeFigureOut">
              <a:rPr lang="en-CA" smtClean="0"/>
              <a:pPr/>
              <a:t>2014-06-13</a:t>
            </a:fld>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10BCC07-D8C2-4376-BE86-7854B539DFA9}" type="datetimeFigureOut">
              <a:rPr lang="en-CA" smtClean="0"/>
              <a:pPr/>
              <a:t>2014-06-13</a:t>
            </a:fld>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fld id="{510BCC07-D8C2-4376-BE86-7854B539DFA9}" type="datetimeFigureOut">
              <a:rPr lang="en-CA" smtClean="0"/>
              <a:pPr/>
              <a:t>2014-06-13</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fld id="{510BCC07-D8C2-4376-BE86-7854B539DFA9}" type="datetimeFigureOut">
              <a:rPr lang="en-CA" smtClean="0"/>
              <a:pPr/>
              <a:t>2014-06-13</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5F4AE3CE-6CED-4FFE-BD9F-8C616C68DE1C}" type="slidenum">
              <a:rPr lang="en-CA" smtClean="0"/>
              <a:pPr/>
              <a:t>‹#›</a:t>
            </a:fld>
            <a:endParaRPr lang="en-CA"/>
          </a:p>
        </p:txBody>
      </p:sp>
    </p:spTree>
  </p:cSld>
  <p:clrMapOvr>
    <a:masterClrMapping/>
  </p:clrMapOvr>
  <p:transition xmlns:p14="http://schemas.microsoft.com/office/powerpoint/2010/mai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228600" y="1295400"/>
            <a:ext cx="89154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lvl1pPr>
          </a:lstStyle>
          <a:p>
            <a:fld id="{510BCC07-D8C2-4376-BE86-7854B539DFA9}" type="datetimeFigureOut">
              <a:rPr lang="en-CA" smtClean="0"/>
              <a:pPr/>
              <a:t>2014-06-13</a:t>
            </a:fld>
            <a:endParaRPr lang="en-CA"/>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lvl1pPr>
          </a:lstStyle>
          <a:p>
            <a:endParaRPr lang="en-CA"/>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lvl1pPr>
          </a:lstStyle>
          <a:p>
            <a:fld id="{5F4AE3CE-6CED-4FFE-BD9F-8C616C68DE1C}" type="slidenum">
              <a:rPr lang="en-CA" smtClean="0"/>
              <a:pPr/>
              <a:t>‹#›</a:t>
            </a:fld>
            <a:endParaRPr lang="en-CA"/>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fade thruBlk="1"/>
  </p:transition>
  <p:txStyles>
    <p:titleStyle>
      <a:lvl1pPr algn="r" rtl="0" eaLnBrk="1" fontAlgn="base" hangingPunct="1">
        <a:spcBef>
          <a:spcPct val="0"/>
        </a:spcBef>
        <a:spcAft>
          <a:spcPct val="0"/>
        </a:spcAft>
        <a:defRPr sz="4000">
          <a:solidFill>
            <a:schemeClr val="tx2"/>
          </a:solidFill>
          <a:latin typeface="+mj-lt"/>
          <a:ea typeface="+mj-ea"/>
          <a:cs typeface="+mj-cs"/>
        </a:defRPr>
      </a:lvl1pPr>
      <a:lvl2pPr algn="r" rtl="0" eaLnBrk="1" fontAlgn="base" hangingPunct="1">
        <a:spcBef>
          <a:spcPct val="0"/>
        </a:spcBef>
        <a:spcAft>
          <a:spcPct val="0"/>
        </a:spcAft>
        <a:defRPr sz="4000">
          <a:solidFill>
            <a:schemeClr val="tx2"/>
          </a:solidFill>
          <a:latin typeface="Impact" pitchFamily="34" charset="0"/>
        </a:defRPr>
      </a:lvl2pPr>
      <a:lvl3pPr algn="r" rtl="0" eaLnBrk="1" fontAlgn="base" hangingPunct="1">
        <a:spcBef>
          <a:spcPct val="0"/>
        </a:spcBef>
        <a:spcAft>
          <a:spcPct val="0"/>
        </a:spcAft>
        <a:defRPr sz="4000">
          <a:solidFill>
            <a:schemeClr val="tx2"/>
          </a:solidFill>
          <a:latin typeface="Impact" pitchFamily="34" charset="0"/>
        </a:defRPr>
      </a:lvl3pPr>
      <a:lvl4pPr algn="r" rtl="0" eaLnBrk="1" fontAlgn="base" hangingPunct="1">
        <a:spcBef>
          <a:spcPct val="0"/>
        </a:spcBef>
        <a:spcAft>
          <a:spcPct val="0"/>
        </a:spcAft>
        <a:defRPr sz="4000">
          <a:solidFill>
            <a:schemeClr val="tx2"/>
          </a:solidFill>
          <a:latin typeface="Impact" pitchFamily="34" charset="0"/>
        </a:defRPr>
      </a:lvl4pPr>
      <a:lvl5pPr algn="r" rtl="0" eaLnBrk="1" fontAlgn="base" hangingPunct="1">
        <a:spcBef>
          <a:spcPct val="0"/>
        </a:spcBef>
        <a:spcAft>
          <a:spcPct val="0"/>
        </a:spcAft>
        <a:defRPr sz="4000">
          <a:solidFill>
            <a:schemeClr val="tx2"/>
          </a:solidFill>
          <a:latin typeface="Impact" pitchFamily="34" charset="0"/>
        </a:defRPr>
      </a:lvl5pPr>
      <a:lvl6pPr marL="457200" algn="r" rtl="0" eaLnBrk="1" fontAlgn="base" hangingPunct="1">
        <a:spcBef>
          <a:spcPct val="0"/>
        </a:spcBef>
        <a:spcAft>
          <a:spcPct val="0"/>
        </a:spcAft>
        <a:defRPr sz="4000">
          <a:solidFill>
            <a:schemeClr val="tx2"/>
          </a:solidFill>
          <a:latin typeface="Impact" pitchFamily="34" charset="0"/>
        </a:defRPr>
      </a:lvl6pPr>
      <a:lvl7pPr marL="914400" algn="r" rtl="0" eaLnBrk="1" fontAlgn="base" hangingPunct="1">
        <a:spcBef>
          <a:spcPct val="0"/>
        </a:spcBef>
        <a:spcAft>
          <a:spcPct val="0"/>
        </a:spcAft>
        <a:defRPr sz="4000">
          <a:solidFill>
            <a:schemeClr val="tx2"/>
          </a:solidFill>
          <a:latin typeface="Impact" pitchFamily="34" charset="0"/>
        </a:defRPr>
      </a:lvl7pPr>
      <a:lvl8pPr marL="1371600" algn="r" rtl="0" eaLnBrk="1" fontAlgn="base" hangingPunct="1">
        <a:spcBef>
          <a:spcPct val="0"/>
        </a:spcBef>
        <a:spcAft>
          <a:spcPct val="0"/>
        </a:spcAft>
        <a:defRPr sz="4000">
          <a:solidFill>
            <a:schemeClr val="tx2"/>
          </a:solidFill>
          <a:latin typeface="Impact" pitchFamily="34" charset="0"/>
        </a:defRPr>
      </a:lvl8pPr>
      <a:lvl9pPr marL="1828800" algn="r"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3.png"/><Relationship Id="rId1" Type="http://schemas.microsoft.com/office/2007/relationships/media" Target="../media/media1.WAV"/><Relationship Id="rId2" Type="http://schemas.openxmlformats.org/officeDocument/2006/relationships/audio" Target="../media/media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0.xml"/><Relationship Id="rId5" Type="http://schemas.openxmlformats.org/officeDocument/2006/relationships/image" Target="../media/image16.jpeg"/><Relationship Id="rId6" Type="http://schemas.openxmlformats.org/officeDocument/2006/relationships/image" Target="../media/image17.png"/><Relationship Id="rId1" Type="http://schemas.microsoft.com/office/2007/relationships/media" Target="../media/media10.WAV"/><Relationship Id="rId2" Type="http://schemas.openxmlformats.org/officeDocument/2006/relationships/audio" Target="../media/media10.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1.xml"/><Relationship Id="rId5" Type="http://schemas.openxmlformats.org/officeDocument/2006/relationships/image" Target="../media/image18.jpeg"/><Relationship Id="rId6" Type="http://schemas.openxmlformats.org/officeDocument/2006/relationships/image" Target="../media/image19.png"/><Relationship Id="rId1" Type="http://schemas.microsoft.com/office/2007/relationships/media" Target="../media/media11.WAV"/><Relationship Id="rId2" Type="http://schemas.openxmlformats.org/officeDocument/2006/relationships/audio" Target="../media/media1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2.xml"/><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image" Target="../media/image4.png"/><Relationship Id="rId1" Type="http://schemas.microsoft.com/office/2007/relationships/media" Target="../media/media12.WAV"/><Relationship Id="rId2" Type="http://schemas.openxmlformats.org/officeDocument/2006/relationships/audio" Target="../media/media12.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3.xml"/><Relationship Id="rId5" Type="http://schemas.openxmlformats.org/officeDocument/2006/relationships/image" Target="../media/image22.jpeg"/><Relationship Id="rId6" Type="http://schemas.openxmlformats.org/officeDocument/2006/relationships/image" Target="../media/image23.png"/><Relationship Id="rId1" Type="http://schemas.microsoft.com/office/2007/relationships/media" Target="../media/media13.WAV"/><Relationship Id="rId2" Type="http://schemas.openxmlformats.org/officeDocument/2006/relationships/audio" Target="../media/media13.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4.xml"/><Relationship Id="rId5" Type="http://schemas.openxmlformats.org/officeDocument/2006/relationships/image" Target="../media/image24.jpeg"/><Relationship Id="rId6" Type="http://schemas.openxmlformats.org/officeDocument/2006/relationships/image" Target="../media/image25.png"/><Relationship Id="rId1" Type="http://schemas.microsoft.com/office/2007/relationships/media" Target="../media/media14.WAV"/><Relationship Id="rId2" Type="http://schemas.openxmlformats.org/officeDocument/2006/relationships/audio" Target="../media/media14.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5.xml"/><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png"/><Relationship Id="rId1" Type="http://schemas.microsoft.com/office/2007/relationships/media" Target="../media/media15.WAV"/><Relationship Id="rId2" Type="http://schemas.openxmlformats.org/officeDocument/2006/relationships/audio" Target="../media/media15.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6.xml"/><Relationship Id="rId5" Type="http://schemas.openxmlformats.org/officeDocument/2006/relationships/image" Target="../media/image29.jpeg"/><Relationship Id="rId6" Type="http://schemas.openxmlformats.org/officeDocument/2006/relationships/image" Target="../media/image4.png"/><Relationship Id="rId1" Type="http://schemas.microsoft.com/office/2007/relationships/media" Target="../media/media16.WAV"/><Relationship Id="rId2" Type="http://schemas.openxmlformats.org/officeDocument/2006/relationships/audio" Target="../media/media16.WAV"/></Relationships>
</file>

<file path=ppt/slides/_rels/slide17.xml.rels><?xml version="1.0" encoding="UTF-8" standalone="yes"?>
<Relationships xmlns="http://schemas.openxmlformats.org/package/2006/relationships"><Relationship Id="rId3" Type="http://schemas.openxmlformats.org/officeDocument/2006/relationships/audio" Target="../media/media17.WAV"/><Relationship Id="rId4" Type="http://schemas.openxmlformats.org/officeDocument/2006/relationships/slideLayout" Target="../slideLayouts/slideLayout2.xml"/><Relationship Id="rId5" Type="http://schemas.openxmlformats.org/officeDocument/2006/relationships/notesSlide" Target="../notesSlides/notesSlide17.xml"/><Relationship Id="rId6" Type="http://schemas.openxmlformats.org/officeDocument/2006/relationships/image" Target="../media/image4.png"/><Relationship Id="rId1" Type="http://schemas.openxmlformats.org/officeDocument/2006/relationships/tags" Target="../tags/tag5.xml"/><Relationship Id="rId2" Type="http://schemas.microsoft.com/office/2007/relationships/media" Target="../media/media17.WAV"/></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18.xml"/><Relationship Id="rId5" Type="http://schemas.openxmlformats.org/officeDocument/2006/relationships/image" Target="../media/image30.png"/><Relationship Id="rId6" Type="http://schemas.openxmlformats.org/officeDocument/2006/relationships/image" Target="../media/image4.png"/><Relationship Id="rId1" Type="http://schemas.microsoft.com/office/2007/relationships/media" Target="../media/media18.WAV"/><Relationship Id="rId2" Type="http://schemas.openxmlformats.org/officeDocument/2006/relationships/audio" Target="../media/media18.WAV"/></Relationships>
</file>

<file path=ppt/slides/_rels/slide19.xml.rels><?xml version="1.0" encoding="UTF-8" standalone="yes"?>
<Relationships xmlns="http://schemas.openxmlformats.org/package/2006/relationships"><Relationship Id="rId3" Type="http://schemas.openxmlformats.org/officeDocument/2006/relationships/audio" Target="../media/media19.WAV"/><Relationship Id="rId4" Type="http://schemas.openxmlformats.org/officeDocument/2006/relationships/slideLayout" Target="../slideLayouts/slideLayout2.xml"/><Relationship Id="rId5" Type="http://schemas.openxmlformats.org/officeDocument/2006/relationships/notesSlide" Target="../notesSlides/notesSlide19.xml"/><Relationship Id="rId6" Type="http://schemas.openxmlformats.org/officeDocument/2006/relationships/image" Target="../media/image28.png"/><Relationship Id="rId1" Type="http://schemas.openxmlformats.org/officeDocument/2006/relationships/tags" Target="../tags/tag6.xml"/><Relationship Id="rId2" Type="http://schemas.microsoft.com/office/2007/relationships/media" Target="../media/media19.WAV"/></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tags" Target="../tags/tag1.xml"/><Relationship Id="rId2" Type="http://schemas.microsoft.com/office/2007/relationships/media" Target="../media/media2.WAV"/></Relationships>
</file>

<file path=ppt/slides/_rels/slide20.xml.rels><?xml version="1.0" encoding="UTF-8" standalone="yes"?>
<Relationships xmlns="http://schemas.openxmlformats.org/package/2006/relationships"><Relationship Id="rId3" Type="http://schemas.microsoft.com/office/2007/relationships/media" Target="../media/media20.WAV"/><Relationship Id="rId4" Type="http://schemas.openxmlformats.org/officeDocument/2006/relationships/audio" Target="../media/media20.WAV"/><Relationship Id="rId5" Type="http://schemas.openxmlformats.org/officeDocument/2006/relationships/slideLayout" Target="../slideLayouts/slideLayout2.xml"/><Relationship Id="rId6" Type="http://schemas.openxmlformats.org/officeDocument/2006/relationships/image" Target="../media/image31.png"/><Relationship Id="rId7" Type="http://schemas.openxmlformats.org/officeDocument/2006/relationships/image" Target="../media/image28.png"/><Relationship Id="rId1" Type="http://schemas.microsoft.com/office/2007/relationships/media" Target="file:///E:\Humber%20Elementary\Teachers%20in%20Action\Videos\I'm%20a%20Hurricane.wmv" TargetMode="External"/><Relationship Id="rId2" Type="http://schemas.openxmlformats.org/officeDocument/2006/relationships/video" Target="file:///E:\Humber%20Elementary\Teachers%20in%20Action\Videos\I'm%20a%20Hurricane.wmv"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20.xml"/><Relationship Id="rId5" Type="http://schemas.openxmlformats.org/officeDocument/2006/relationships/image" Target="../media/image32.png"/><Relationship Id="rId6" Type="http://schemas.openxmlformats.org/officeDocument/2006/relationships/image" Target="../media/image28.png"/><Relationship Id="rId1" Type="http://schemas.microsoft.com/office/2007/relationships/media" Target="../media/media21.WAV"/><Relationship Id="rId2" Type="http://schemas.openxmlformats.org/officeDocument/2006/relationships/audio" Target="../media/media21.WAV"/></Relationships>
</file>

<file path=ppt/slides/_rels/slide22.xml.rels><?xml version="1.0" encoding="UTF-8" standalone="yes"?>
<Relationships xmlns="http://schemas.openxmlformats.org/package/2006/relationships"><Relationship Id="rId3" Type="http://schemas.openxmlformats.org/officeDocument/2006/relationships/audio" Target="../media/media22.WAV"/><Relationship Id="rId4" Type="http://schemas.openxmlformats.org/officeDocument/2006/relationships/slideLayout" Target="../slideLayouts/slideLayout2.xml"/><Relationship Id="rId5" Type="http://schemas.openxmlformats.org/officeDocument/2006/relationships/notesSlide" Target="../notesSlides/notesSlide21.xml"/><Relationship Id="rId6" Type="http://schemas.openxmlformats.org/officeDocument/2006/relationships/image" Target="../media/image28.png"/><Relationship Id="rId1" Type="http://schemas.openxmlformats.org/officeDocument/2006/relationships/tags" Target="../tags/tag7.xml"/><Relationship Id="rId2" Type="http://schemas.microsoft.com/office/2007/relationships/media" Target="../media/media22.WAV"/></Relationships>
</file>

<file path=ppt/slides/_rels/slide23.xml.rels><?xml version="1.0" encoding="UTF-8" standalone="yes"?>
<Relationships xmlns="http://schemas.openxmlformats.org/package/2006/relationships"><Relationship Id="rId3" Type="http://schemas.microsoft.com/office/2007/relationships/media" Target="../media/media23.WAV"/><Relationship Id="rId4" Type="http://schemas.openxmlformats.org/officeDocument/2006/relationships/audio" Target="../media/media23.WAV"/><Relationship Id="rId5" Type="http://schemas.openxmlformats.org/officeDocument/2006/relationships/slideLayout" Target="../slideLayouts/slideLayout2.xml"/><Relationship Id="rId6" Type="http://schemas.openxmlformats.org/officeDocument/2006/relationships/image" Target="../media/image33.png"/><Relationship Id="rId7" Type="http://schemas.openxmlformats.org/officeDocument/2006/relationships/image" Target="../media/image28.png"/><Relationship Id="rId1" Type="http://schemas.microsoft.com/office/2007/relationships/media" Target="file:///E:\Humber%20Elementary\Teachers%20in%20Action\Videos\Magan%20and%20others.wmv" TargetMode="External"/><Relationship Id="rId2" Type="http://schemas.openxmlformats.org/officeDocument/2006/relationships/video" Target="file:///E:\Humber%20Elementary\Teachers%20in%20Action\Videos\Magan%20and%20others.wmv"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22.xml"/><Relationship Id="rId5" Type="http://schemas.openxmlformats.org/officeDocument/2006/relationships/image" Target="../media/image34.png"/><Relationship Id="rId6" Type="http://schemas.openxmlformats.org/officeDocument/2006/relationships/image" Target="../media/image28.png"/><Relationship Id="rId1" Type="http://schemas.microsoft.com/office/2007/relationships/media" Target="../media/media24.WAV"/><Relationship Id="rId2" Type="http://schemas.openxmlformats.org/officeDocument/2006/relationships/audio" Target="../media/media24.WAV"/></Relationships>
</file>

<file path=ppt/slides/_rels/slide25.xml.rels><?xml version="1.0" encoding="UTF-8" standalone="yes"?>
<Relationships xmlns="http://schemas.openxmlformats.org/package/2006/relationships"><Relationship Id="rId3" Type="http://schemas.openxmlformats.org/officeDocument/2006/relationships/audio" Target="../media/media25.WAV"/><Relationship Id="rId4" Type="http://schemas.openxmlformats.org/officeDocument/2006/relationships/slideLayout" Target="../slideLayouts/slideLayout2.xml"/><Relationship Id="rId5" Type="http://schemas.openxmlformats.org/officeDocument/2006/relationships/notesSlide" Target="../notesSlides/notesSlide23.xml"/><Relationship Id="rId6" Type="http://schemas.openxmlformats.org/officeDocument/2006/relationships/image" Target="../media/image4.png"/><Relationship Id="rId1" Type="http://schemas.openxmlformats.org/officeDocument/2006/relationships/tags" Target="../tags/tag8.xml"/><Relationship Id="rId2" Type="http://schemas.microsoft.com/office/2007/relationships/media" Target="../media/media25.WAV"/></Relationships>
</file>

<file path=ppt/slides/_rels/slide26.xml.rels><?xml version="1.0" encoding="UTF-8" standalone="yes"?>
<Relationships xmlns="http://schemas.openxmlformats.org/package/2006/relationships"><Relationship Id="rId3" Type="http://schemas.microsoft.com/office/2007/relationships/media" Target="../media/media26.WAV"/><Relationship Id="rId4" Type="http://schemas.openxmlformats.org/officeDocument/2006/relationships/audio" Target="../media/media26.WAV"/><Relationship Id="rId5" Type="http://schemas.openxmlformats.org/officeDocument/2006/relationships/slideLayout" Target="../slideLayouts/slideLayout7.xml"/><Relationship Id="rId6" Type="http://schemas.openxmlformats.org/officeDocument/2006/relationships/image" Target="../media/image35.png"/><Relationship Id="rId7" Type="http://schemas.openxmlformats.org/officeDocument/2006/relationships/image" Target="../media/image28.png"/><Relationship Id="rId1" Type="http://schemas.microsoft.com/office/2007/relationships/media" Target="file:///E:\Humber%20Elementary\Teachers%20in%20Action\Videos\Sam%20-%20group.wmv" TargetMode="External"/><Relationship Id="rId2" Type="http://schemas.openxmlformats.org/officeDocument/2006/relationships/video" Target="file:///E:\Humber%20Elementary\Teachers%20in%20Action\Videos\Sam%20-%20group.wmv"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4.xml"/><Relationship Id="rId5" Type="http://schemas.openxmlformats.org/officeDocument/2006/relationships/image" Target="../media/image36.jpeg"/><Relationship Id="rId6" Type="http://schemas.openxmlformats.org/officeDocument/2006/relationships/image" Target="../media/image4.png"/><Relationship Id="rId1" Type="http://schemas.microsoft.com/office/2007/relationships/media" Target="../media/media27.WAV"/><Relationship Id="rId2" Type="http://schemas.openxmlformats.org/officeDocument/2006/relationships/audio" Target="../media/media27.WAV"/></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5.xml"/><Relationship Id="rId5" Type="http://schemas.openxmlformats.org/officeDocument/2006/relationships/image" Target="../media/image37.jpeg"/><Relationship Id="rId6" Type="http://schemas.openxmlformats.org/officeDocument/2006/relationships/image" Target="../media/image28.png"/><Relationship Id="rId1" Type="http://schemas.microsoft.com/office/2007/relationships/media" Target="../media/media28.WAV"/><Relationship Id="rId2" Type="http://schemas.openxmlformats.org/officeDocument/2006/relationships/audio" Target="../media/media28.WAV"/></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6.xml"/><Relationship Id="rId5" Type="http://schemas.openxmlformats.org/officeDocument/2006/relationships/image" Target="../media/image38.png"/><Relationship Id="rId6" Type="http://schemas.openxmlformats.org/officeDocument/2006/relationships/image" Target="../media/image39.png"/><Relationship Id="rId1" Type="http://schemas.microsoft.com/office/2007/relationships/media" Target="../media/media29.WAV"/><Relationship Id="rId2" Type="http://schemas.openxmlformats.org/officeDocument/2006/relationships/audio" Target="../media/media29.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xml"/><Relationship Id="rId5" Type="http://schemas.openxmlformats.org/officeDocument/2006/relationships/image" Target="../media/image6.jpeg"/><Relationship Id="rId6" Type="http://schemas.openxmlformats.org/officeDocument/2006/relationships/image" Target="../media/image7.png"/><Relationship Id="rId1" Type="http://schemas.microsoft.com/office/2007/relationships/media" Target="../media/media3.WAV"/><Relationship Id="rId2" Type="http://schemas.openxmlformats.org/officeDocument/2006/relationships/audio" Target="../media/media3.WAV"/></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7.xml"/><Relationship Id="rId5" Type="http://schemas.openxmlformats.org/officeDocument/2006/relationships/hyperlink" Target="http://www.google.ca/url?sa=i&amp;rct=j&amp;q=&amp;esrc=s&amp;source=images&amp;cd=&amp;cad=rja&amp;uact=8&amp;docid=nCMGaX_OyZItFM&amp;tbnid=Mo7kpmVoWX_rPM:&amp;ved=0CAUQjRw&amp;url=http://eofdreams.com/computer.html&amp;ei=yoNzU9_bDdWlyATN2oHgBg&amp;bvm=bv.66699033,d.aWw&amp;psig=AFQjCNEbxnJ6JVhVQTkbd6yfQP9m16oJdQ&amp;ust=1400165681793438" TargetMode="External"/><Relationship Id="rId6" Type="http://schemas.openxmlformats.org/officeDocument/2006/relationships/image" Target="../media/image40.jpeg"/><Relationship Id="rId7" Type="http://schemas.openxmlformats.org/officeDocument/2006/relationships/hyperlink" Target="http://www.google.ca/url?sa=i&amp;source=images&amp;cd=&amp;cad=rja&amp;uact=8&amp;docid=xuObdnwx0ovyLM&amp;tbnid=zBSluctcb27MnM&amp;ved=0CAgQjRw&amp;url=http://schools.cms.k12.nc.us/beverlywoodsES&amp;ei=TYRzU9PNJJCcyASX6YHADg&amp;psig=AFQjCNH30Oi2geg16bzChE9HU1h86cDm6w&amp;ust=1400165837674971" TargetMode="External"/><Relationship Id="rId8" Type="http://schemas.openxmlformats.org/officeDocument/2006/relationships/image" Target="../media/image41.jpeg"/><Relationship Id="rId9" Type="http://schemas.openxmlformats.org/officeDocument/2006/relationships/image" Target="../media/image4.png"/><Relationship Id="rId1" Type="http://schemas.microsoft.com/office/2007/relationships/media" Target="../media/media30.WAV"/><Relationship Id="rId2" Type="http://schemas.openxmlformats.org/officeDocument/2006/relationships/audio" Target="../media/media30.WAV"/></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8.xml"/><Relationship Id="rId5" Type="http://schemas.openxmlformats.org/officeDocument/2006/relationships/image" Target="../media/image42.jpeg"/><Relationship Id="rId6" Type="http://schemas.openxmlformats.org/officeDocument/2006/relationships/image" Target="../media/image4.png"/><Relationship Id="rId1" Type="http://schemas.microsoft.com/office/2007/relationships/media" Target="../media/media31.WAV"/><Relationship Id="rId2" Type="http://schemas.openxmlformats.org/officeDocument/2006/relationships/audio" Target="../media/media31.WAV"/></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9.xml"/><Relationship Id="rId5" Type="http://schemas.openxmlformats.org/officeDocument/2006/relationships/hyperlink" Target="http://www.google.ca/url?sa=i&amp;rct=j&amp;q=&amp;esrc=s&amp;source=images&amp;cd=&amp;cad=rja&amp;uact=8&amp;docid=Ha_j1EATPCyDRM&amp;tbnid=9PsZS3Z6ElmIkM:&amp;ved=0CAUQjRw&amp;url=http://underthetorontosun.blogspot.com/2012/10/does-positive-thinking-work.html&amp;ei=Jp1zU-CrLY6byATvz4HQCg&amp;v6u=https://s-v6exp1-ds.metric.gstatic.com/gen_204?ip=209.128.14.152&amp;ts=1400085773006234&amp;auth=icdqnqtlm3dmutodgo4uotsodcpamdez&amp;rndm=0.5567534645578522&amp;v6s=2&amp;v6t=7292&amp;bvm=bv.66699033,d.aWw&amp;psig=AFQjCNGAdak8GNHLzaYvxkeiUQ5lNmqFrw&amp;ust=1400172173110331" TargetMode="External"/><Relationship Id="rId6" Type="http://schemas.openxmlformats.org/officeDocument/2006/relationships/image" Target="../media/image43.gif"/><Relationship Id="rId7" Type="http://schemas.openxmlformats.org/officeDocument/2006/relationships/image" Target="../media/image4.png"/><Relationship Id="rId1" Type="http://schemas.microsoft.com/office/2007/relationships/media" Target="../media/media32.WAV"/><Relationship Id="rId2" Type="http://schemas.openxmlformats.org/officeDocument/2006/relationships/audio" Target="../media/media32.WAV"/></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0.xml"/><Relationship Id="rId5" Type="http://schemas.openxmlformats.org/officeDocument/2006/relationships/image" Target="../media/image4.png"/><Relationship Id="rId6" Type="http://schemas.openxmlformats.org/officeDocument/2006/relationships/image" Target="../media/image44.jpeg"/><Relationship Id="rId1" Type="http://schemas.microsoft.com/office/2007/relationships/media" Target="../media/media33.WAV"/><Relationship Id="rId2" Type="http://schemas.openxmlformats.org/officeDocument/2006/relationships/audio" Target="../media/media33.WAV"/></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4.png"/><Relationship Id="rId1" Type="http://schemas.microsoft.com/office/2007/relationships/media" Target="../media/media4.WAV"/><Relationship Id="rId2" Type="http://schemas.openxmlformats.org/officeDocument/2006/relationships/audio" Target="../media/media4.WAV"/></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8.png"/><Relationship Id="rId1" Type="http://schemas.openxmlformats.org/officeDocument/2006/relationships/tags" Target="../tags/tag2.xml"/><Relationship Id="rId2" Type="http://schemas.microsoft.com/office/2007/relationships/media" Target="../media/media5.WAV"/></Relationships>
</file>

<file path=ppt/slides/_rels/slide6.xml.rels><?xml version="1.0" encoding="UTF-8" standalone="yes"?>
<Relationships xmlns="http://schemas.openxmlformats.org/package/2006/relationships"><Relationship Id="rId3" Type="http://schemas.openxmlformats.org/officeDocument/2006/relationships/audio" Target="../media/media6.WAV"/><Relationship Id="rId4" Type="http://schemas.openxmlformats.org/officeDocument/2006/relationships/slideLayout" Target="../slideLayouts/slideLayout2.xml"/><Relationship Id="rId5" Type="http://schemas.openxmlformats.org/officeDocument/2006/relationships/notesSlide" Target="../notesSlides/notesSlide6.xml"/><Relationship Id="rId6" Type="http://schemas.openxmlformats.org/officeDocument/2006/relationships/image" Target="../media/image9.png"/><Relationship Id="rId1" Type="http://schemas.openxmlformats.org/officeDocument/2006/relationships/tags" Target="../tags/tag3.xml"/><Relationship Id="rId2" Type="http://schemas.microsoft.com/office/2007/relationships/media" Target="../media/media6.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xml"/><Relationship Id="rId5" Type="http://schemas.openxmlformats.org/officeDocument/2006/relationships/image" Target="../media/image10.png"/><Relationship Id="rId1" Type="http://schemas.microsoft.com/office/2007/relationships/media" Target="../media/media7.WAV"/><Relationship Id="rId2" Type="http://schemas.openxmlformats.org/officeDocument/2006/relationships/audio" Target="../media/media7.WAV"/></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4" Type="http://schemas.openxmlformats.org/officeDocument/2006/relationships/slideLayout" Target="../slideLayouts/slideLayout2.xml"/><Relationship Id="rId5" Type="http://schemas.openxmlformats.org/officeDocument/2006/relationships/notesSlide" Target="../notesSlides/notesSlide8.xml"/><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tags" Target="../tags/tag4.xml"/><Relationship Id="rId2" Type="http://schemas.microsoft.com/office/2007/relationships/media" Target="../media/media8.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5" Type="http://schemas.openxmlformats.org/officeDocument/2006/relationships/image" Target="../media/image14.jpeg"/><Relationship Id="rId6" Type="http://schemas.openxmlformats.org/officeDocument/2006/relationships/image" Target="../media/image15.png"/><Relationship Id="rId1" Type="http://schemas.microsoft.com/office/2007/relationships/media" Target="../media/media9.WAV"/><Relationship Id="rId2" Type="http://schemas.openxmlformats.org/officeDocument/2006/relationships/audio" Target="../media/media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a:solidFill>
                  <a:schemeClr val="tx2"/>
                </a:solidFill>
                <a:latin typeface="+mj-lt"/>
                <a:ea typeface="+mj-ea"/>
                <a:cs typeface="+mj-cs"/>
              </a:rPr>
              <a:t>Inquiry Based </a:t>
            </a:r>
            <a:r>
              <a:rPr lang="en-CA" b="1" dirty="0" smtClean="0">
                <a:solidFill>
                  <a:schemeClr val="tx2"/>
                </a:solidFill>
                <a:latin typeface="+mj-lt"/>
                <a:ea typeface="+mj-ea"/>
                <a:cs typeface="+mj-cs"/>
              </a:rPr>
              <a:t>Instruction</a:t>
            </a:r>
            <a:endParaRPr lang="en-CA" dirty="0"/>
          </a:p>
        </p:txBody>
      </p:sp>
      <p:sp>
        <p:nvSpPr>
          <p:cNvPr id="3" name="Subtitle 2"/>
          <p:cNvSpPr>
            <a:spLocks noGrp="1"/>
          </p:cNvSpPr>
          <p:nvPr>
            <p:ph type="subTitle" idx="1"/>
          </p:nvPr>
        </p:nvSpPr>
        <p:spPr/>
        <p:txBody>
          <a:bodyPr/>
          <a:lstStyle/>
          <a:p>
            <a:r>
              <a:rPr lang="en-CA" b="0" dirty="0">
                <a:solidFill>
                  <a:schemeClr val="tx1"/>
                </a:solidFill>
                <a:latin typeface="+mn-lt"/>
                <a:ea typeface="+mn-ea"/>
                <a:cs typeface="+mn-cs"/>
              </a:rPr>
              <a:t>Multimedia Presentation</a:t>
            </a:r>
            <a:endParaRPr lang="en-CA" b="0" dirty="0" smtClean="0"/>
          </a:p>
          <a:p>
            <a:r>
              <a:rPr lang="en-CA" b="0" dirty="0" smtClean="0"/>
              <a:t/>
            </a:r>
            <a:br>
              <a:rPr lang="en-CA" b="0" dirty="0" smtClean="0"/>
            </a:br>
            <a:endParaRPr lang="en-CA" dirty="0"/>
          </a:p>
        </p:txBody>
      </p:sp>
      <p:pic>
        <p:nvPicPr>
          <p:cNvPr id="8" name="~PP2947.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5923">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54.JPG"/>
          <p:cNvPicPr>
            <a:picLocks noChangeAspect="1"/>
          </p:cNvPicPr>
          <p:nvPr/>
        </p:nvPicPr>
        <p:blipFill>
          <a:blip r:embed="rId5" cstate="print"/>
          <a:stretch>
            <a:fillRect/>
          </a:stretch>
        </p:blipFill>
        <p:spPr>
          <a:xfrm>
            <a:off x="0" y="0"/>
            <a:ext cx="9144000" cy="6858000"/>
          </a:xfrm>
          <a:prstGeom prst="rect">
            <a:avLst/>
          </a:prstGeom>
        </p:spPr>
      </p:pic>
      <p:pic>
        <p:nvPicPr>
          <p:cNvPr id="4" name="~PP1635.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8788">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357.JPG"/>
          <p:cNvPicPr>
            <a:picLocks noChangeAspect="1"/>
          </p:cNvPicPr>
          <p:nvPr/>
        </p:nvPicPr>
        <p:blipFill>
          <a:blip r:embed="rId5" cstate="print"/>
          <a:stretch>
            <a:fillRect/>
          </a:stretch>
        </p:blipFill>
        <p:spPr>
          <a:xfrm>
            <a:off x="0" y="0"/>
            <a:ext cx="9144000" cy="6858000"/>
          </a:xfrm>
          <a:prstGeom prst="rect">
            <a:avLst/>
          </a:prstGeom>
        </p:spPr>
      </p:pic>
      <p:pic>
        <p:nvPicPr>
          <p:cNvPr id="5" name="~PP657.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1165">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oogle.png"/>
          <p:cNvPicPr>
            <a:picLocks noChangeAspect="1" noChangeArrowheads="1"/>
          </p:cNvPicPr>
          <p:nvPr/>
        </p:nvPicPr>
        <p:blipFill>
          <a:blip r:embed="rId5" cstate="print"/>
          <a:srcRect/>
          <a:stretch>
            <a:fillRect/>
          </a:stretch>
        </p:blipFill>
        <p:spPr bwMode="auto">
          <a:xfrm>
            <a:off x="467544" y="620688"/>
            <a:ext cx="6151045" cy="2996952"/>
          </a:xfrm>
          <a:prstGeom prst="rect">
            <a:avLst/>
          </a:prstGeom>
          <a:noFill/>
        </p:spPr>
      </p:pic>
      <p:pic>
        <p:nvPicPr>
          <p:cNvPr id="3" name="Picture 4" descr="google drive.jpg"/>
          <p:cNvPicPr>
            <a:picLocks noChangeAspect="1" noChangeArrowheads="1"/>
          </p:cNvPicPr>
          <p:nvPr/>
        </p:nvPicPr>
        <p:blipFill>
          <a:blip r:embed="rId6" cstate="print"/>
          <a:srcRect/>
          <a:stretch>
            <a:fillRect/>
          </a:stretch>
        </p:blipFill>
        <p:spPr bwMode="auto">
          <a:xfrm>
            <a:off x="5004048" y="4005064"/>
            <a:ext cx="3364122" cy="2520280"/>
          </a:xfrm>
          <a:prstGeom prst="rect">
            <a:avLst/>
          </a:prstGeom>
          <a:noFill/>
        </p:spPr>
      </p:pic>
      <p:pic>
        <p:nvPicPr>
          <p:cNvPr id="7" name="~PP3252.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4456">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earch 2.JPG"/>
          <p:cNvPicPr>
            <a:picLocks noChangeAspect="1" noChangeArrowheads="1"/>
          </p:cNvPicPr>
          <p:nvPr/>
        </p:nvPicPr>
        <p:blipFill>
          <a:blip r:embed="rId5" cstate="print"/>
          <a:srcRect/>
          <a:stretch>
            <a:fillRect/>
          </a:stretch>
        </p:blipFill>
        <p:spPr bwMode="auto">
          <a:xfrm>
            <a:off x="0" y="0"/>
            <a:ext cx="9164408" cy="6858000"/>
          </a:xfrm>
          <a:prstGeom prst="rect">
            <a:avLst/>
          </a:prstGeom>
          <a:noFill/>
        </p:spPr>
      </p:pic>
      <p:pic>
        <p:nvPicPr>
          <p:cNvPr id="4" name="~PP3150.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6610">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eenscreen Jenna.JPG"/>
          <p:cNvPicPr>
            <a:picLocks noChangeAspect="1" noChangeArrowheads="1"/>
          </p:cNvPicPr>
          <p:nvPr/>
        </p:nvPicPr>
        <p:blipFill>
          <a:blip r:embed="rId5" cstate="print"/>
          <a:srcRect/>
          <a:stretch>
            <a:fillRect/>
          </a:stretch>
        </p:blipFill>
        <p:spPr bwMode="auto">
          <a:xfrm>
            <a:off x="0" y="0"/>
            <a:ext cx="9150061" cy="6858000"/>
          </a:xfrm>
          <a:prstGeom prst="rect">
            <a:avLst/>
          </a:prstGeom>
          <a:noFill/>
        </p:spPr>
      </p:pic>
      <p:pic>
        <p:nvPicPr>
          <p:cNvPr id="6" name="~PP512.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3989">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 INk.jpg"/>
          <p:cNvPicPr>
            <a:picLocks noChangeAspect="1" noChangeArrowheads="1"/>
          </p:cNvPicPr>
          <p:nvPr/>
        </p:nvPicPr>
        <p:blipFill>
          <a:blip r:embed="rId5" cstate="print"/>
          <a:srcRect/>
          <a:stretch>
            <a:fillRect/>
          </a:stretch>
        </p:blipFill>
        <p:spPr bwMode="auto">
          <a:xfrm>
            <a:off x="539552" y="404664"/>
            <a:ext cx="5273745" cy="3960440"/>
          </a:xfrm>
          <a:prstGeom prst="rect">
            <a:avLst/>
          </a:prstGeom>
          <a:noFill/>
        </p:spPr>
      </p:pic>
      <p:pic>
        <p:nvPicPr>
          <p:cNvPr id="4" name="Picture 4" descr="mzl_todpzvmw_175x175-75.jpg"/>
          <p:cNvPicPr>
            <a:picLocks noChangeAspect="1" noChangeArrowheads="1"/>
          </p:cNvPicPr>
          <p:nvPr/>
        </p:nvPicPr>
        <p:blipFill>
          <a:blip r:embed="rId6" cstate="print"/>
          <a:srcRect/>
          <a:stretch>
            <a:fillRect/>
          </a:stretch>
        </p:blipFill>
        <p:spPr bwMode="auto">
          <a:xfrm>
            <a:off x="6156176" y="3861048"/>
            <a:ext cx="2448272" cy="2448273"/>
          </a:xfrm>
          <a:prstGeom prst="rect">
            <a:avLst/>
          </a:prstGeom>
          <a:noFill/>
        </p:spPr>
      </p:pic>
      <p:pic>
        <p:nvPicPr>
          <p:cNvPr id="7" name="~PP962.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9976">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earch 3 Erica.JPG"/>
          <p:cNvPicPr>
            <a:picLocks noChangeAspect="1" noChangeArrowheads="1"/>
          </p:cNvPicPr>
          <p:nvPr/>
        </p:nvPicPr>
        <p:blipFill>
          <a:blip r:embed="rId5" cstate="print"/>
          <a:srcRect/>
          <a:stretch>
            <a:fillRect/>
          </a:stretch>
        </p:blipFill>
        <p:spPr bwMode="auto">
          <a:xfrm>
            <a:off x="0" y="0"/>
            <a:ext cx="9152996" cy="6858000"/>
          </a:xfrm>
          <a:prstGeom prst="rect">
            <a:avLst/>
          </a:prstGeom>
          <a:noFill/>
        </p:spPr>
      </p:pic>
      <p:pic>
        <p:nvPicPr>
          <p:cNvPr id="5" name="~PP1493.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9211">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solidFill>
                <a:latin typeface="+mj-lt"/>
                <a:ea typeface="+mj-ea"/>
                <a:cs typeface="+mj-cs"/>
              </a:rPr>
              <a:t>Data </a:t>
            </a:r>
            <a:r>
              <a:rPr lang="en-CA" dirty="0" smtClean="0">
                <a:solidFill>
                  <a:schemeClr val="tx2"/>
                </a:solidFill>
                <a:latin typeface="+mj-lt"/>
                <a:ea typeface="+mj-ea"/>
                <a:cs typeface="+mj-cs"/>
              </a:rPr>
              <a:t>Collection</a:t>
            </a:r>
            <a:endParaRPr lang="en-CA" dirty="0"/>
          </a:p>
        </p:txBody>
      </p:sp>
      <p:sp>
        <p:nvSpPr>
          <p:cNvPr id="3" name="Content Placeholder 2"/>
          <p:cNvSpPr>
            <a:spLocks noGrp="1"/>
          </p:cNvSpPr>
          <p:nvPr>
            <p:ph idx="1"/>
          </p:nvPr>
        </p:nvSpPr>
        <p:spPr>
          <a:xfrm>
            <a:off x="228600" y="2132856"/>
            <a:ext cx="8915400" cy="3933800"/>
          </a:xfrm>
        </p:spPr>
        <p:txBody>
          <a:bodyPr/>
          <a:lstStyle/>
          <a:p>
            <a:r>
              <a:rPr lang="en-CA" b="0" dirty="0">
                <a:solidFill>
                  <a:schemeClr val="tx1"/>
                </a:solidFill>
                <a:latin typeface="+mn-lt"/>
                <a:ea typeface="+mn-ea"/>
                <a:cs typeface="+mn-cs"/>
              </a:rPr>
              <a:t>pre and post surveys</a:t>
            </a:r>
          </a:p>
          <a:p>
            <a:r>
              <a:rPr lang="en-CA" b="0" dirty="0">
                <a:solidFill>
                  <a:schemeClr val="tx1"/>
                </a:solidFill>
                <a:latin typeface="+mn-lt"/>
                <a:ea typeface="+mn-ea"/>
                <a:cs typeface="+mn-cs"/>
              </a:rPr>
              <a:t>reflective journals </a:t>
            </a:r>
          </a:p>
          <a:p>
            <a:r>
              <a:rPr lang="en-CA" b="0" dirty="0">
                <a:solidFill>
                  <a:schemeClr val="tx1"/>
                </a:solidFill>
                <a:latin typeface="+mn-lt"/>
                <a:ea typeface="+mn-ea"/>
                <a:cs typeface="+mn-cs"/>
              </a:rPr>
              <a:t>teacher </a:t>
            </a:r>
            <a:r>
              <a:rPr lang="en-CA" b="0" dirty="0" smtClean="0">
                <a:solidFill>
                  <a:schemeClr val="tx1"/>
                </a:solidFill>
                <a:latin typeface="+mn-lt"/>
                <a:ea typeface="+mn-ea"/>
                <a:cs typeface="+mn-cs"/>
              </a:rPr>
              <a:t>observations</a:t>
            </a:r>
          </a:p>
          <a:p>
            <a:r>
              <a:rPr lang="en-CA" b="0" dirty="0" smtClean="0"/>
              <a:t>digital photos</a:t>
            </a:r>
            <a:endParaRPr lang="en-CA" b="0" dirty="0">
              <a:solidFill>
                <a:schemeClr val="tx1"/>
              </a:solidFill>
              <a:latin typeface="+mn-lt"/>
              <a:ea typeface="+mn-ea"/>
              <a:cs typeface="+mn-cs"/>
            </a:endParaRPr>
          </a:p>
          <a:p>
            <a:r>
              <a:rPr lang="en-CA" b="0" dirty="0">
                <a:solidFill>
                  <a:schemeClr val="tx1"/>
                </a:solidFill>
                <a:latin typeface="+mn-lt"/>
                <a:ea typeface="+mn-ea"/>
                <a:cs typeface="+mn-cs"/>
              </a:rPr>
              <a:t>interviews</a:t>
            </a:r>
          </a:p>
          <a:p>
            <a:r>
              <a:rPr lang="en-CA" b="0" dirty="0">
                <a:solidFill>
                  <a:schemeClr val="tx1"/>
                </a:solidFill>
                <a:latin typeface="+mn-lt"/>
                <a:ea typeface="+mn-ea"/>
                <a:cs typeface="+mn-cs"/>
              </a:rPr>
              <a:t>video </a:t>
            </a:r>
            <a:r>
              <a:rPr lang="en-CA" b="0" dirty="0" smtClean="0">
                <a:solidFill>
                  <a:schemeClr val="tx1"/>
                </a:solidFill>
                <a:latin typeface="+mn-lt"/>
                <a:ea typeface="+mn-ea"/>
                <a:cs typeface="+mn-cs"/>
              </a:rPr>
              <a:t>clips</a:t>
            </a:r>
            <a:endParaRPr lang="en-CA" b="0" dirty="0">
              <a:solidFill>
                <a:schemeClr val="tx1"/>
              </a:solidFill>
              <a:latin typeface="+mn-lt"/>
              <a:ea typeface="+mn-ea"/>
              <a:cs typeface="+mn-cs"/>
            </a:endParaRPr>
          </a:p>
        </p:txBody>
      </p:sp>
      <p:pic>
        <p:nvPicPr>
          <p:cNvPr id="5" name="~PP817.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632825" y="6346825"/>
            <a:ext cx="304800" cy="304800"/>
          </a:xfrm>
          <a:prstGeom prst="rect">
            <a:avLst/>
          </a:prstGeom>
        </p:spPr>
      </p:pic>
    </p:spTree>
    <p:custDataLst>
      <p:tags r:id="rId1"/>
    </p:custDataLst>
  </p:cSld>
  <p:clrMapOvr>
    <a:masterClrMapping/>
  </p:clrMapOvr>
  <p:transition xmlns:p14="http://schemas.microsoft.com/office/powerpoint/2010/main" spd="med" advTm="33179">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9"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51520" y="2564904"/>
            <a:ext cx="3240360" cy="2133600"/>
          </a:xfrm>
        </p:spPr>
        <p:txBody>
          <a:bodyPr/>
          <a:lstStyle/>
          <a:p>
            <a:pPr>
              <a:buNone/>
            </a:pPr>
            <a:r>
              <a:rPr lang="en-CA" b="0" dirty="0">
                <a:solidFill>
                  <a:schemeClr val="tx1"/>
                </a:solidFill>
                <a:latin typeface="+mn-lt"/>
                <a:ea typeface="+mn-ea"/>
                <a:cs typeface="+mn-cs"/>
              </a:rPr>
              <a:t>There was </a:t>
            </a:r>
            <a:r>
              <a:rPr lang="en-CA" b="0" dirty="0" smtClean="0">
                <a:solidFill>
                  <a:schemeClr val="tx1"/>
                </a:solidFill>
                <a:latin typeface="+mn-lt"/>
                <a:ea typeface="+mn-ea"/>
                <a:cs typeface="+mn-cs"/>
              </a:rPr>
              <a:t>a</a:t>
            </a:r>
          </a:p>
          <a:p>
            <a:pPr>
              <a:buNone/>
            </a:pPr>
            <a:r>
              <a:rPr lang="en-CA" b="0" dirty="0" smtClean="0"/>
              <a:t>p</a:t>
            </a:r>
            <a:r>
              <a:rPr lang="en-CA" b="0" dirty="0" smtClean="0">
                <a:solidFill>
                  <a:schemeClr val="tx1"/>
                </a:solidFill>
                <a:latin typeface="+mn-lt"/>
                <a:ea typeface="+mn-ea"/>
                <a:cs typeface="+mn-cs"/>
              </a:rPr>
              <a:t>ositive impact </a:t>
            </a:r>
            <a:r>
              <a:rPr lang="en-CA" b="0" dirty="0">
                <a:solidFill>
                  <a:schemeClr val="tx1"/>
                </a:solidFill>
                <a:latin typeface="+mn-lt"/>
                <a:ea typeface="+mn-ea"/>
                <a:cs typeface="+mn-cs"/>
              </a:rPr>
              <a:t>on </a:t>
            </a:r>
            <a:endParaRPr lang="en-CA" b="0" dirty="0" smtClean="0">
              <a:solidFill>
                <a:schemeClr val="tx1"/>
              </a:solidFill>
              <a:latin typeface="+mn-lt"/>
              <a:ea typeface="+mn-ea"/>
              <a:cs typeface="+mn-cs"/>
            </a:endParaRPr>
          </a:p>
          <a:p>
            <a:pPr>
              <a:buNone/>
            </a:pPr>
            <a:r>
              <a:rPr lang="en-CA" b="0" dirty="0" smtClean="0">
                <a:solidFill>
                  <a:schemeClr val="tx1"/>
                </a:solidFill>
                <a:latin typeface="+mn-lt"/>
                <a:ea typeface="+mn-ea"/>
                <a:cs typeface="+mn-cs"/>
              </a:rPr>
              <a:t>student </a:t>
            </a:r>
            <a:r>
              <a:rPr lang="en-CA" b="0" dirty="0">
                <a:solidFill>
                  <a:schemeClr val="tx1"/>
                </a:solidFill>
                <a:latin typeface="+mn-lt"/>
                <a:ea typeface="+mn-ea"/>
                <a:cs typeface="+mn-cs"/>
              </a:rPr>
              <a:t>attitude </a:t>
            </a:r>
            <a:endParaRPr lang="en-CA" b="0" dirty="0" smtClean="0">
              <a:solidFill>
                <a:schemeClr val="tx1"/>
              </a:solidFill>
              <a:latin typeface="+mn-lt"/>
              <a:ea typeface="+mn-ea"/>
              <a:cs typeface="+mn-cs"/>
            </a:endParaRPr>
          </a:p>
          <a:p>
            <a:pPr>
              <a:buNone/>
            </a:pPr>
            <a:r>
              <a:rPr lang="en-CA" b="0" dirty="0" smtClean="0">
                <a:solidFill>
                  <a:schemeClr val="tx1"/>
                </a:solidFill>
                <a:latin typeface="+mn-lt"/>
                <a:ea typeface="+mn-ea"/>
                <a:cs typeface="+mn-cs"/>
              </a:rPr>
              <a:t>toward </a:t>
            </a:r>
            <a:r>
              <a:rPr lang="en-CA" b="0" dirty="0">
                <a:solidFill>
                  <a:schemeClr val="tx1"/>
                </a:solidFill>
                <a:latin typeface="+mn-lt"/>
                <a:ea typeface="+mn-ea"/>
                <a:cs typeface="+mn-cs"/>
              </a:rPr>
              <a:t>science.</a:t>
            </a:r>
            <a:r>
              <a:rPr lang="en-CA" b="0" dirty="0" smtClean="0"/>
              <a:t/>
            </a:r>
            <a:br>
              <a:rPr lang="en-CA" b="0" dirty="0" smtClean="0"/>
            </a:br>
            <a:endParaRPr lang="en-CA" dirty="0"/>
          </a:p>
        </p:txBody>
      </p:sp>
      <p:pic>
        <p:nvPicPr>
          <p:cNvPr id="22530" name="Picture 2" descr="https://lh4.googleusercontent.com/UQr_dCE3W4qIlYMyUvdyqUSr2N7DPw1ZHV1A2vBBy-mBMuqzDjBdtsm-DyKd2toXrDqWXEf3W4endsLmQAy1aDniVKLluLnfkPjXJBm0QTvQSpurQYahQWpmK0krmE4kozKG"/>
          <p:cNvPicPr>
            <a:picLocks noChangeAspect="1" noChangeArrowheads="1"/>
          </p:cNvPicPr>
          <p:nvPr/>
        </p:nvPicPr>
        <p:blipFill>
          <a:blip r:embed="rId5" cstate="print"/>
          <a:srcRect/>
          <a:stretch>
            <a:fillRect/>
          </a:stretch>
        </p:blipFill>
        <p:spPr bwMode="auto">
          <a:xfrm>
            <a:off x="3419872" y="1844824"/>
            <a:ext cx="5429250" cy="3867151"/>
          </a:xfrm>
          <a:prstGeom prst="rect">
            <a:avLst/>
          </a:prstGeom>
          <a:noFill/>
        </p:spPr>
      </p:pic>
      <p:pic>
        <p:nvPicPr>
          <p:cNvPr id="8" name="~PP1437.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6864">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solidFill>
                <a:latin typeface="+mj-lt"/>
                <a:ea typeface="+mj-ea"/>
                <a:cs typeface="+mj-cs"/>
              </a:rPr>
              <a:t>Supporting </a:t>
            </a:r>
            <a:r>
              <a:rPr lang="en-CA" dirty="0" smtClean="0">
                <a:solidFill>
                  <a:schemeClr val="tx2"/>
                </a:solidFill>
                <a:latin typeface="+mj-lt"/>
                <a:ea typeface="+mj-ea"/>
                <a:cs typeface="+mj-cs"/>
              </a:rPr>
              <a:t>Data</a:t>
            </a:r>
            <a:endParaRPr lang="en-CA" dirty="0"/>
          </a:p>
        </p:txBody>
      </p:sp>
      <p:sp>
        <p:nvSpPr>
          <p:cNvPr id="5" name="Content Placeholder 4"/>
          <p:cNvSpPr>
            <a:spLocks noGrp="1"/>
          </p:cNvSpPr>
          <p:nvPr>
            <p:ph idx="1"/>
          </p:nvPr>
        </p:nvSpPr>
        <p:spPr>
          <a:xfrm>
            <a:off x="228600" y="2348880"/>
            <a:ext cx="8915400" cy="3285728"/>
          </a:xfrm>
        </p:spPr>
        <p:txBody>
          <a:bodyPr/>
          <a:lstStyle/>
          <a:p>
            <a:r>
              <a:rPr lang="en-CA" b="0" dirty="0" smtClean="0"/>
              <a:t>Science is so much fun - Madison</a:t>
            </a:r>
          </a:p>
          <a:p>
            <a:r>
              <a:rPr lang="en-CA" b="0" dirty="0" smtClean="0"/>
              <a:t>I can’t wait for science class - </a:t>
            </a:r>
            <a:r>
              <a:rPr lang="en-CA" b="0" dirty="0" err="1" smtClean="0"/>
              <a:t>Ariana</a:t>
            </a:r>
            <a:endParaRPr lang="en-CA" b="0" dirty="0" smtClean="0"/>
          </a:p>
          <a:p>
            <a:r>
              <a:rPr lang="en-CA" b="0" dirty="0" smtClean="0"/>
              <a:t>I love this science unit - Erica</a:t>
            </a:r>
          </a:p>
          <a:p>
            <a:r>
              <a:rPr lang="en-CA" b="0" dirty="0" smtClean="0"/>
              <a:t>I love this whole STEM project, it was amazing and so much fun -  Olivia</a:t>
            </a:r>
          </a:p>
        </p:txBody>
      </p:sp>
      <p:pic>
        <p:nvPicPr>
          <p:cNvPr id="10" name="~PP3866.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632825" y="6346825"/>
            <a:ext cx="304800" cy="304800"/>
          </a:xfrm>
          <a:prstGeom prst="rect">
            <a:avLst/>
          </a:prstGeom>
        </p:spPr>
      </p:pic>
    </p:spTree>
    <p:custDataLst>
      <p:tags r:id="rId1"/>
    </p:custDataLst>
  </p:cSld>
  <p:clrMapOvr>
    <a:masterClrMapping/>
  </p:clrMapOvr>
  <p:transition xmlns:p14="http://schemas.microsoft.com/office/powerpoint/2010/main" spd="med" advTm="20094">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9"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Teachers</a:t>
            </a:r>
            <a:endParaRPr lang="en-CA" dirty="0"/>
          </a:p>
        </p:txBody>
      </p:sp>
      <p:sp>
        <p:nvSpPr>
          <p:cNvPr id="3" name="Content Placeholder 2"/>
          <p:cNvSpPr>
            <a:spLocks noGrp="1"/>
          </p:cNvSpPr>
          <p:nvPr>
            <p:ph idx="1"/>
          </p:nvPr>
        </p:nvSpPr>
        <p:spPr>
          <a:xfrm>
            <a:off x="2195736" y="4293096"/>
            <a:ext cx="4775448" cy="2277616"/>
          </a:xfrm>
        </p:spPr>
        <p:txBody>
          <a:bodyPr/>
          <a:lstStyle/>
          <a:p>
            <a:pPr algn="ctr"/>
            <a:r>
              <a:rPr lang="en-CA" dirty="0" smtClean="0"/>
              <a:t>Maxine </a:t>
            </a:r>
            <a:r>
              <a:rPr lang="en-CA" dirty="0" err="1" smtClean="0"/>
              <a:t>Lushman</a:t>
            </a:r>
            <a:endParaRPr lang="en-CA" dirty="0" smtClean="0"/>
          </a:p>
          <a:p>
            <a:pPr algn="ctr"/>
            <a:r>
              <a:rPr lang="en-CA" dirty="0" smtClean="0"/>
              <a:t>Renee </a:t>
            </a:r>
            <a:r>
              <a:rPr lang="en-CA" dirty="0" err="1" smtClean="0"/>
              <a:t>Sherstobetoff</a:t>
            </a:r>
            <a:endParaRPr lang="en-CA" dirty="0" smtClean="0"/>
          </a:p>
          <a:p>
            <a:pPr algn="ctr"/>
            <a:r>
              <a:rPr lang="en-CA" dirty="0" err="1" smtClean="0"/>
              <a:t>Lorina</a:t>
            </a:r>
            <a:r>
              <a:rPr lang="en-CA" dirty="0" smtClean="0"/>
              <a:t> </a:t>
            </a:r>
            <a:r>
              <a:rPr lang="en-CA" dirty="0" err="1" smtClean="0"/>
              <a:t>Spurrell</a:t>
            </a:r>
            <a:endParaRPr lang="en-CA" dirty="0"/>
          </a:p>
        </p:txBody>
      </p:sp>
      <p:pic>
        <p:nvPicPr>
          <p:cNvPr id="7" name="~PP706.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632825" y="6346825"/>
            <a:ext cx="304800" cy="304800"/>
          </a:xfrm>
          <a:prstGeom prst="rect">
            <a:avLst/>
          </a:prstGeom>
        </p:spPr>
      </p:pic>
      <p:pic>
        <p:nvPicPr>
          <p:cNvPr id="5" name="Picture 4" descr="IMG_0377.JPG"/>
          <p:cNvPicPr>
            <a:picLocks noChangeAspect="1"/>
          </p:cNvPicPr>
          <p:nvPr/>
        </p:nvPicPr>
        <p:blipFill>
          <a:blip r:embed="rId7" cstate="print"/>
          <a:stretch>
            <a:fillRect/>
          </a:stretch>
        </p:blipFill>
        <p:spPr>
          <a:xfrm>
            <a:off x="2483768" y="836712"/>
            <a:ext cx="4355976" cy="3266982"/>
          </a:xfrm>
          <a:prstGeom prst="rect">
            <a:avLst/>
          </a:prstGeom>
        </p:spPr>
      </p:pic>
    </p:spTree>
    <p:custDataLst>
      <p:tags r:id="rId1"/>
    </p:custDataLst>
  </p:cSld>
  <p:clrMapOvr>
    <a:masterClrMapping/>
  </p:clrMapOvr>
  <p:transition xmlns:p14="http://schemas.microsoft.com/office/powerpoint/2010/main" spd="med" advTm="9915">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5"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 a Hurricane.wmv">
            <a:hlinkClick r:id="" action="ppaction://media"/>
          </p:cNvPr>
          <p:cNvPicPr>
            <a:picLocks noGrp="1" noRot="1" noChangeAspect="1"/>
          </p:cNvPicPr>
          <p:nvPr>
            <p:ph idx="1"/>
            <a:videoFile r:link="rId2"/>
            <p:extLst>
              <p:ext uri="{DAA4B4D4-6D71-4841-9C94-3DE7FCFB9230}">
                <p14:media xmlns:p14="http://schemas.microsoft.com/office/powerpoint/2010/main" r:link="rId1"/>
              </p:ext>
            </p:extLst>
          </p:nvPr>
        </p:nvPicPr>
        <p:blipFill>
          <a:blip r:embed="rId6" cstate="print"/>
          <a:stretch>
            <a:fillRect/>
          </a:stretch>
        </p:blipFill>
        <p:spPr>
          <a:xfrm>
            <a:off x="0" y="0"/>
            <a:ext cx="9144000" cy="6858000"/>
          </a:xfrm>
          <a:prstGeom prst="rect">
            <a:avLst/>
          </a:prstGeom>
        </p:spPr>
      </p:pic>
      <p:pic>
        <p:nvPicPr>
          <p:cNvPr id="7" name="~PP1595.WAV">
            <a:hlinkClick r:id="" action="ppaction://media"/>
          </p:cNvPr>
          <p:cNvPicPr>
            <a:picLocks noRot="1"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6553">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5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audio isNarration="1">
              <p:cMediaNode showWhenStopped="0">
                <p:cTn id="16"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half" idx="1"/>
          </p:nvPr>
        </p:nvSpPr>
        <p:spPr>
          <a:xfrm>
            <a:off x="251520" y="2420888"/>
            <a:ext cx="2975248" cy="2781672"/>
          </a:xfrm>
        </p:spPr>
        <p:txBody>
          <a:bodyPr/>
          <a:lstStyle/>
          <a:p>
            <a:pPr>
              <a:buNone/>
            </a:pPr>
            <a:r>
              <a:rPr lang="en-CA" b="0" dirty="0">
                <a:solidFill>
                  <a:schemeClr val="tx1"/>
                </a:solidFill>
                <a:latin typeface="+mn-lt"/>
                <a:ea typeface="+mn-ea"/>
                <a:cs typeface="+mn-cs"/>
              </a:rPr>
              <a:t>Inquiry based </a:t>
            </a:r>
            <a:endParaRPr lang="en-CA" b="0" dirty="0" smtClean="0">
              <a:solidFill>
                <a:schemeClr val="tx1"/>
              </a:solidFill>
              <a:latin typeface="+mn-lt"/>
              <a:ea typeface="+mn-ea"/>
              <a:cs typeface="+mn-cs"/>
            </a:endParaRPr>
          </a:p>
          <a:p>
            <a:pPr>
              <a:buNone/>
            </a:pPr>
            <a:r>
              <a:rPr lang="en-CA" b="0" dirty="0" smtClean="0">
                <a:solidFill>
                  <a:schemeClr val="tx1"/>
                </a:solidFill>
                <a:latin typeface="+mn-lt"/>
                <a:ea typeface="+mn-ea"/>
                <a:cs typeface="+mn-cs"/>
              </a:rPr>
              <a:t>learning </a:t>
            </a:r>
            <a:r>
              <a:rPr lang="en-CA" b="0" dirty="0">
                <a:solidFill>
                  <a:schemeClr val="tx1"/>
                </a:solidFill>
                <a:latin typeface="+mn-lt"/>
                <a:ea typeface="+mn-ea"/>
                <a:cs typeface="+mn-cs"/>
              </a:rPr>
              <a:t>had a </a:t>
            </a:r>
            <a:endParaRPr lang="en-CA" b="0" dirty="0" smtClean="0">
              <a:solidFill>
                <a:schemeClr val="tx1"/>
              </a:solidFill>
              <a:latin typeface="+mn-lt"/>
              <a:ea typeface="+mn-ea"/>
              <a:cs typeface="+mn-cs"/>
            </a:endParaRPr>
          </a:p>
          <a:p>
            <a:pPr>
              <a:buNone/>
            </a:pPr>
            <a:r>
              <a:rPr lang="en-CA" b="0" dirty="0" smtClean="0">
                <a:solidFill>
                  <a:schemeClr val="tx1"/>
                </a:solidFill>
                <a:latin typeface="+mn-lt"/>
                <a:ea typeface="+mn-ea"/>
                <a:cs typeface="+mn-cs"/>
              </a:rPr>
              <a:t>positive </a:t>
            </a:r>
            <a:r>
              <a:rPr lang="en-CA" b="0" dirty="0">
                <a:solidFill>
                  <a:schemeClr val="tx1"/>
                </a:solidFill>
                <a:latin typeface="+mn-lt"/>
                <a:ea typeface="+mn-ea"/>
                <a:cs typeface="+mn-cs"/>
              </a:rPr>
              <a:t>influence </a:t>
            </a:r>
            <a:endParaRPr lang="en-CA" b="0" dirty="0" smtClean="0">
              <a:solidFill>
                <a:schemeClr val="tx1"/>
              </a:solidFill>
              <a:latin typeface="+mn-lt"/>
              <a:ea typeface="+mn-ea"/>
              <a:cs typeface="+mn-cs"/>
            </a:endParaRPr>
          </a:p>
          <a:p>
            <a:pPr>
              <a:buNone/>
            </a:pPr>
            <a:r>
              <a:rPr lang="en-CA" b="0" dirty="0" smtClean="0">
                <a:solidFill>
                  <a:schemeClr val="tx1"/>
                </a:solidFill>
                <a:latin typeface="+mn-lt"/>
                <a:ea typeface="+mn-ea"/>
                <a:cs typeface="+mn-cs"/>
              </a:rPr>
              <a:t>on </a:t>
            </a:r>
            <a:r>
              <a:rPr lang="en-CA" b="0" dirty="0">
                <a:solidFill>
                  <a:schemeClr val="tx1"/>
                </a:solidFill>
                <a:latin typeface="+mn-lt"/>
                <a:ea typeface="+mn-ea"/>
                <a:cs typeface="+mn-cs"/>
              </a:rPr>
              <a:t>motivation.</a:t>
            </a:r>
            <a:r>
              <a:rPr lang="en-CA" b="0" dirty="0" smtClean="0"/>
              <a:t/>
            </a:r>
            <a:br>
              <a:rPr lang="en-CA" b="0" dirty="0" smtClean="0"/>
            </a:br>
            <a:endParaRPr lang="en-CA" dirty="0"/>
          </a:p>
        </p:txBody>
      </p:sp>
      <p:pic>
        <p:nvPicPr>
          <p:cNvPr id="28674" name="Picture 2" descr="https://lh3.googleusercontent.com/lYIY9zgBRIUkFwAZf8dUgOvcRJZour_p16ri2lhYRGmLEvF289DEYxERDkZkI_hGm2KIklvKEJgFtBcMEwhrq5vszQZC5E2_k1I4d2OoZ-la7bhvVg_gdL6IML7eulkkjyWK"/>
          <p:cNvPicPr>
            <a:picLocks noChangeAspect="1" noChangeArrowheads="1"/>
          </p:cNvPicPr>
          <p:nvPr/>
        </p:nvPicPr>
        <p:blipFill>
          <a:blip r:embed="rId5" cstate="print"/>
          <a:srcRect/>
          <a:stretch>
            <a:fillRect/>
          </a:stretch>
        </p:blipFill>
        <p:spPr bwMode="auto">
          <a:xfrm>
            <a:off x="3419872" y="1916832"/>
            <a:ext cx="5553075" cy="3581401"/>
          </a:xfrm>
          <a:prstGeom prst="rect">
            <a:avLst/>
          </a:prstGeom>
          <a:noFill/>
        </p:spPr>
      </p:pic>
      <p:pic>
        <p:nvPicPr>
          <p:cNvPr id="7" name="~PP241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2963">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solidFill>
                <a:latin typeface="+mj-lt"/>
                <a:ea typeface="+mj-ea"/>
                <a:cs typeface="+mj-cs"/>
              </a:rPr>
              <a:t>Supporting </a:t>
            </a:r>
            <a:r>
              <a:rPr lang="en-CA" dirty="0" smtClean="0">
                <a:solidFill>
                  <a:schemeClr val="tx2"/>
                </a:solidFill>
                <a:latin typeface="+mj-lt"/>
                <a:ea typeface="+mj-ea"/>
                <a:cs typeface="+mj-cs"/>
              </a:rPr>
              <a:t>Data</a:t>
            </a:r>
            <a:endParaRPr lang="en-CA" dirty="0"/>
          </a:p>
        </p:txBody>
      </p:sp>
      <p:sp>
        <p:nvSpPr>
          <p:cNvPr id="5" name="Content Placeholder 4"/>
          <p:cNvSpPr>
            <a:spLocks noGrp="1"/>
          </p:cNvSpPr>
          <p:nvPr>
            <p:ph idx="1"/>
          </p:nvPr>
        </p:nvSpPr>
        <p:spPr>
          <a:xfrm>
            <a:off x="228600" y="1916832"/>
            <a:ext cx="8915400" cy="4293840"/>
          </a:xfrm>
        </p:spPr>
        <p:txBody>
          <a:bodyPr/>
          <a:lstStyle/>
          <a:p>
            <a:r>
              <a:rPr lang="en-CA" b="0" dirty="0" smtClean="0"/>
              <a:t>I would love more STEM and I would also love STEM every day - Gideon</a:t>
            </a:r>
          </a:p>
          <a:p>
            <a:r>
              <a:rPr lang="en-CA" b="0" dirty="0" smtClean="0"/>
              <a:t>I liked STEM a lot so I hope we keep doing it – Seth</a:t>
            </a:r>
          </a:p>
          <a:p>
            <a:r>
              <a:rPr lang="en-CA" b="0" dirty="0" smtClean="0"/>
              <a:t>My favorite part was filming the video for the second time because something I worked hard on actually turned out to work – Cole</a:t>
            </a:r>
            <a:br>
              <a:rPr lang="en-CA" b="0" dirty="0" smtClean="0"/>
            </a:br>
            <a:r>
              <a:rPr lang="en-CA" b="0" dirty="0" smtClean="0"/>
              <a:t/>
            </a:r>
            <a:br>
              <a:rPr lang="en-CA" b="0" dirty="0" smtClean="0"/>
            </a:br>
            <a:endParaRPr lang="en-CA" dirty="0"/>
          </a:p>
        </p:txBody>
      </p:sp>
      <p:pic>
        <p:nvPicPr>
          <p:cNvPr id="7" name="~PP3330.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632825" y="6346825"/>
            <a:ext cx="304800" cy="304800"/>
          </a:xfrm>
          <a:prstGeom prst="rect">
            <a:avLst/>
          </a:prstGeom>
        </p:spPr>
      </p:pic>
    </p:spTree>
    <p:custDataLst>
      <p:tags r:id="rId1"/>
    </p:custDataLst>
  </p:cSld>
  <p:clrMapOvr>
    <a:masterClrMapping/>
  </p:clrMapOvr>
  <p:transition xmlns:p14="http://schemas.microsoft.com/office/powerpoint/2010/main" spd="med" advTm="16091">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5"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Magan and others.wmv">
            <a:hlinkClick r:id="" action="ppaction://media"/>
          </p:cNvPr>
          <p:cNvPicPr>
            <a:picLocks noGrp="1" noRot="1" noChangeAspect="1"/>
          </p:cNvPicPr>
          <p:nvPr>
            <p:ph idx="1"/>
            <a:videoFile r:link="rId2"/>
            <p:extLst>
              <p:ext uri="{DAA4B4D4-6D71-4841-9C94-3DE7FCFB9230}">
                <p14:media xmlns:p14="http://schemas.microsoft.com/office/powerpoint/2010/main" r:link="rId1"/>
              </p:ext>
            </p:extLst>
          </p:nvPr>
        </p:nvPicPr>
        <p:blipFill>
          <a:blip r:embed="rId6" cstate="print"/>
          <a:stretch>
            <a:fillRect/>
          </a:stretch>
        </p:blipFill>
        <p:spPr>
          <a:xfrm>
            <a:off x="0" y="0"/>
            <a:ext cx="9144000" cy="6858000"/>
          </a:xfrm>
          <a:prstGeom prst="rect">
            <a:avLst/>
          </a:prstGeom>
        </p:spPr>
      </p:pic>
      <p:pic>
        <p:nvPicPr>
          <p:cNvPr id="6" name="~PP3179.WAV">
            <a:hlinkClick r:id="" action="ppaction://media"/>
          </p:cNvPr>
          <p:cNvPicPr>
            <a:picLocks noRot="1"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1988">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9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audio isNarration="1">
              <p:cMediaNode showWhenStopped="0">
                <p:cTn id="16"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half" idx="1"/>
          </p:nvPr>
        </p:nvSpPr>
        <p:spPr>
          <a:xfrm>
            <a:off x="251520" y="1844824"/>
            <a:ext cx="2831232" cy="3717776"/>
          </a:xfrm>
        </p:spPr>
        <p:txBody>
          <a:bodyPr/>
          <a:lstStyle/>
          <a:p>
            <a:pPr>
              <a:buNone/>
            </a:pPr>
            <a:r>
              <a:rPr lang="en-CA" b="0" dirty="0" smtClean="0">
                <a:solidFill>
                  <a:schemeClr val="tx1"/>
                </a:solidFill>
                <a:latin typeface="+mn-lt"/>
                <a:ea typeface="+mn-ea"/>
                <a:cs typeface="+mn-cs"/>
              </a:rPr>
              <a:t>Science </a:t>
            </a:r>
            <a:r>
              <a:rPr lang="en-CA" b="0" dirty="0">
                <a:solidFill>
                  <a:schemeClr val="tx1"/>
                </a:solidFill>
                <a:latin typeface="+mn-lt"/>
                <a:ea typeface="+mn-ea"/>
                <a:cs typeface="+mn-cs"/>
              </a:rPr>
              <a:t>class </a:t>
            </a:r>
            <a:endParaRPr lang="en-CA" b="0" dirty="0" smtClean="0">
              <a:solidFill>
                <a:schemeClr val="tx1"/>
              </a:solidFill>
              <a:latin typeface="+mn-lt"/>
              <a:ea typeface="+mn-ea"/>
              <a:cs typeface="+mn-cs"/>
            </a:endParaRPr>
          </a:p>
          <a:p>
            <a:pPr>
              <a:buNone/>
            </a:pPr>
            <a:r>
              <a:rPr lang="en-CA" b="0" dirty="0" smtClean="0">
                <a:solidFill>
                  <a:schemeClr val="tx1"/>
                </a:solidFill>
                <a:latin typeface="+mn-lt"/>
                <a:ea typeface="+mn-ea"/>
                <a:cs typeface="+mn-cs"/>
              </a:rPr>
              <a:t>was </a:t>
            </a:r>
            <a:r>
              <a:rPr lang="en-CA" b="0" dirty="0">
                <a:solidFill>
                  <a:schemeClr val="tx1"/>
                </a:solidFill>
                <a:latin typeface="+mn-lt"/>
                <a:ea typeface="+mn-ea"/>
                <a:cs typeface="+mn-cs"/>
              </a:rPr>
              <a:t>viewed as </a:t>
            </a:r>
            <a:endParaRPr lang="en-CA" b="0" dirty="0" smtClean="0">
              <a:solidFill>
                <a:schemeClr val="tx1"/>
              </a:solidFill>
              <a:latin typeface="+mn-lt"/>
              <a:ea typeface="+mn-ea"/>
              <a:cs typeface="+mn-cs"/>
            </a:endParaRPr>
          </a:p>
          <a:p>
            <a:pPr>
              <a:buNone/>
            </a:pPr>
            <a:r>
              <a:rPr lang="en-CA" b="0" dirty="0" smtClean="0">
                <a:solidFill>
                  <a:schemeClr val="tx1"/>
                </a:solidFill>
                <a:latin typeface="+mn-lt"/>
                <a:ea typeface="+mn-ea"/>
                <a:cs typeface="+mn-cs"/>
              </a:rPr>
              <a:t>more </a:t>
            </a:r>
            <a:r>
              <a:rPr lang="en-CA" b="0" dirty="0">
                <a:solidFill>
                  <a:schemeClr val="tx1"/>
                </a:solidFill>
                <a:latin typeface="+mn-lt"/>
                <a:ea typeface="+mn-ea"/>
                <a:cs typeface="+mn-cs"/>
              </a:rPr>
              <a:t>exciting </a:t>
            </a:r>
            <a:endParaRPr lang="en-CA" b="0" dirty="0" smtClean="0">
              <a:solidFill>
                <a:schemeClr val="tx1"/>
              </a:solidFill>
              <a:latin typeface="+mn-lt"/>
              <a:ea typeface="+mn-ea"/>
              <a:cs typeface="+mn-cs"/>
            </a:endParaRPr>
          </a:p>
          <a:p>
            <a:pPr>
              <a:buNone/>
            </a:pPr>
            <a:r>
              <a:rPr lang="en-CA" b="0" dirty="0" smtClean="0">
                <a:solidFill>
                  <a:schemeClr val="tx1"/>
                </a:solidFill>
                <a:latin typeface="+mn-lt"/>
                <a:ea typeface="+mn-ea"/>
                <a:cs typeface="+mn-cs"/>
              </a:rPr>
              <a:t>and </a:t>
            </a:r>
            <a:r>
              <a:rPr lang="en-CA" b="0" dirty="0">
                <a:solidFill>
                  <a:schemeClr val="tx1"/>
                </a:solidFill>
                <a:latin typeface="+mn-lt"/>
                <a:ea typeface="+mn-ea"/>
                <a:cs typeface="+mn-cs"/>
              </a:rPr>
              <a:t>student </a:t>
            </a:r>
            <a:endParaRPr lang="en-CA" b="0" dirty="0" smtClean="0">
              <a:solidFill>
                <a:schemeClr val="tx1"/>
              </a:solidFill>
              <a:latin typeface="+mn-lt"/>
              <a:ea typeface="+mn-ea"/>
              <a:cs typeface="+mn-cs"/>
            </a:endParaRPr>
          </a:p>
          <a:p>
            <a:pPr>
              <a:buNone/>
            </a:pPr>
            <a:r>
              <a:rPr lang="en-CA" b="0" dirty="0" smtClean="0">
                <a:solidFill>
                  <a:schemeClr val="tx1"/>
                </a:solidFill>
                <a:latin typeface="+mn-lt"/>
                <a:ea typeface="+mn-ea"/>
                <a:cs typeface="+mn-cs"/>
              </a:rPr>
              <a:t>engagement </a:t>
            </a:r>
          </a:p>
          <a:p>
            <a:pPr>
              <a:buNone/>
            </a:pPr>
            <a:r>
              <a:rPr lang="en-CA" b="0" dirty="0" smtClean="0">
                <a:solidFill>
                  <a:schemeClr val="tx1"/>
                </a:solidFill>
                <a:latin typeface="+mn-lt"/>
                <a:ea typeface="+mn-ea"/>
                <a:cs typeface="+mn-cs"/>
              </a:rPr>
              <a:t>improved</a:t>
            </a:r>
            <a:r>
              <a:rPr lang="en-CA" b="0" dirty="0">
                <a:solidFill>
                  <a:schemeClr val="tx1"/>
                </a:solidFill>
                <a:latin typeface="+mn-lt"/>
                <a:ea typeface="+mn-ea"/>
                <a:cs typeface="+mn-cs"/>
              </a:rPr>
              <a:t>.  </a:t>
            </a:r>
            <a:r>
              <a:rPr lang="en-CA" b="0" dirty="0" smtClean="0"/>
              <a:t/>
            </a:r>
            <a:br>
              <a:rPr lang="en-CA" b="0" dirty="0" smtClean="0"/>
            </a:br>
            <a:endParaRPr lang="en-CA" dirty="0"/>
          </a:p>
        </p:txBody>
      </p:sp>
      <p:pic>
        <p:nvPicPr>
          <p:cNvPr id="26626" name="Picture 2" descr="https://lh5.googleusercontent.com/m7jEPL1W8qT_gjVBX1PG8Cwli9c6ZHtLXyNP0PEpknHeLIPFjqoxAcJS51f_ZlxbSlKcuFaHqlwJ6VWCjKYd7viw3CoytPfUA4WL8KOoNEfgZncKoywJIMXwRfL9JFduUI-2"/>
          <p:cNvPicPr>
            <a:picLocks noChangeAspect="1" noChangeArrowheads="1"/>
          </p:cNvPicPr>
          <p:nvPr/>
        </p:nvPicPr>
        <p:blipFill>
          <a:blip r:embed="rId5" cstate="print"/>
          <a:srcRect/>
          <a:stretch>
            <a:fillRect/>
          </a:stretch>
        </p:blipFill>
        <p:spPr bwMode="auto">
          <a:xfrm>
            <a:off x="3347864" y="1628800"/>
            <a:ext cx="5438775" cy="3667126"/>
          </a:xfrm>
          <a:prstGeom prst="rect">
            <a:avLst/>
          </a:prstGeom>
          <a:noFill/>
        </p:spPr>
      </p:pic>
      <p:pic>
        <p:nvPicPr>
          <p:cNvPr id="6" name="~PP2497.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1460">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solidFill>
                <a:latin typeface="+mj-lt"/>
                <a:ea typeface="+mj-ea"/>
                <a:cs typeface="+mj-cs"/>
              </a:rPr>
              <a:t>Supporting </a:t>
            </a:r>
            <a:r>
              <a:rPr lang="en-CA" dirty="0" smtClean="0">
                <a:solidFill>
                  <a:schemeClr val="tx2"/>
                </a:solidFill>
                <a:latin typeface="+mj-lt"/>
                <a:ea typeface="+mj-ea"/>
                <a:cs typeface="+mj-cs"/>
              </a:rPr>
              <a:t>Data</a:t>
            </a:r>
            <a:endParaRPr lang="en-CA" dirty="0"/>
          </a:p>
        </p:txBody>
      </p:sp>
      <p:sp>
        <p:nvSpPr>
          <p:cNvPr id="5" name="Content Placeholder 4"/>
          <p:cNvSpPr>
            <a:spLocks noGrp="1"/>
          </p:cNvSpPr>
          <p:nvPr>
            <p:ph idx="1"/>
          </p:nvPr>
        </p:nvSpPr>
        <p:spPr/>
        <p:txBody>
          <a:bodyPr/>
          <a:lstStyle/>
          <a:p>
            <a:r>
              <a:rPr lang="en-CA" b="0" dirty="0" smtClean="0"/>
              <a:t>It is way better than sitting at our desks reading out of our textbooks, I get excited for science now – Leah</a:t>
            </a:r>
          </a:p>
          <a:p>
            <a:r>
              <a:rPr lang="en-CA" b="0" dirty="0" smtClean="0"/>
              <a:t>I really enjoyed going in a group and working with other people and getting the stuff ourselves and presenting - Evan</a:t>
            </a:r>
          </a:p>
          <a:p>
            <a:r>
              <a:rPr lang="en-CA" b="0" dirty="0" smtClean="0"/>
              <a:t>Students next year will love it, thanks for STEM – Adam</a:t>
            </a:r>
            <a:br>
              <a:rPr lang="en-CA" b="0" dirty="0" smtClean="0"/>
            </a:br>
            <a:endParaRPr lang="en-CA" dirty="0"/>
          </a:p>
        </p:txBody>
      </p:sp>
      <p:pic>
        <p:nvPicPr>
          <p:cNvPr id="6" name="~PP776.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632825" y="6346825"/>
            <a:ext cx="304800" cy="304800"/>
          </a:xfrm>
          <a:prstGeom prst="rect">
            <a:avLst/>
          </a:prstGeom>
        </p:spPr>
      </p:pic>
    </p:spTree>
    <p:custDataLst>
      <p:tags r:id="rId1"/>
    </p:custDataLst>
  </p:cSld>
  <p:clrMapOvr>
    <a:masterClrMapping/>
  </p:clrMapOvr>
  <p:transition xmlns:p14="http://schemas.microsoft.com/office/powerpoint/2010/main" spd="med" advTm="20328">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5"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m - group.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0" y="0"/>
            <a:ext cx="9144000" cy="6858000"/>
          </a:xfrm>
          <a:prstGeom prst="rect">
            <a:avLst/>
          </a:prstGeom>
        </p:spPr>
      </p:pic>
      <p:pic>
        <p:nvPicPr>
          <p:cNvPr id="5" name="~PP3963.WAV">
            <a:hlinkClick r:id="" action="ppaction://media"/>
          </p:cNvPr>
          <p:cNvPicPr>
            <a:picLocks noRot="1"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21110">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83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audio isNarration="1">
              <p:cMediaNode showWhenStopped="0">
                <p:cTn id="16"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Greenscreen.JPG"/>
          <p:cNvPicPr>
            <a:picLocks noGrp="1" noChangeAspect="1"/>
          </p:cNvPicPr>
          <p:nvPr>
            <p:ph idx="1"/>
          </p:nvPr>
        </p:nvPicPr>
        <p:blipFill>
          <a:blip r:embed="rId5" cstate="print"/>
          <a:stretch>
            <a:fillRect/>
          </a:stretch>
        </p:blipFill>
        <p:spPr>
          <a:xfrm>
            <a:off x="0" y="0"/>
            <a:ext cx="9144000" cy="6858000"/>
          </a:xfrm>
        </p:spPr>
      </p:pic>
      <p:pic>
        <p:nvPicPr>
          <p:cNvPr id="6" name="~PP1816.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9048">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361.JPG"/>
          <p:cNvPicPr>
            <a:picLocks noChangeAspect="1"/>
          </p:cNvPicPr>
          <p:nvPr/>
        </p:nvPicPr>
        <p:blipFill>
          <a:blip r:embed="rId5" cstate="print"/>
          <a:stretch>
            <a:fillRect/>
          </a:stretch>
        </p:blipFill>
        <p:spPr>
          <a:xfrm>
            <a:off x="2555776" y="332656"/>
            <a:ext cx="4515966" cy="6021288"/>
          </a:xfrm>
          <a:prstGeom prst="rect">
            <a:avLst/>
          </a:prstGeom>
        </p:spPr>
      </p:pic>
      <p:pic>
        <p:nvPicPr>
          <p:cNvPr id="5" name="~PP3790.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9993">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ience curriculum.png"/>
          <p:cNvPicPr>
            <a:picLocks noChangeAspect="1"/>
          </p:cNvPicPr>
          <p:nvPr/>
        </p:nvPicPr>
        <p:blipFill>
          <a:blip r:embed="rId5" cstate="print"/>
          <a:stretch>
            <a:fillRect/>
          </a:stretch>
        </p:blipFill>
        <p:spPr>
          <a:xfrm>
            <a:off x="2915816" y="1052736"/>
            <a:ext cx="3762900" cy="4744112"/>
          </a:xfrm>
          <a:prstGeom prst="rect">
            <a:avLst/>
          </a:prstGeom>
        </p:spPr>
      </p:pic>
      <p:pic>
        <p:nvPicPr>
          <p:cNvPr id="8" name="~PP3673.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21039">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solidFill>
                <a:latin typeface="+mj-lt"/>
                <a:ea typeface="+mj-ea"/>
                <a:cs typeface="+mj-cs"/>
              </a:rPr>
              <a:t>Humber Elementary </a:t>
            </a:r>
            <a:r>
              <a:rPr lang="en-CA" dirty="0" smtClean="0">
                <a:solidFill>
                  <a:schemeClr val="tx2"/>
                </a:solidFill>
                <a:latin typeface="+mj-lt"/>
                <a:ea typeface="+mj-ea"/>
                <a:cs typeface="+mj-cs"/>
              </a:rPr>
              <a:t>School</a:t>
            </a:r>
            <a:endParaRPr lang="en-CA" dirty="0"/>
          </a:p>
        </p:txBody>
      </p:sp>
      <p:sp>
        <p:nvSpPr>
          <p:cNvPr id="4" name="Content Placeholder 3"/>
          <p:cNvSpPr>
            <a:spLocks noGrp="1"/>
          </p:cNvSpPr>
          <p:nvPr>
            <p:ph sz="half" idx="1"/>
          </p:nvPr>
        </p:nvSpPr>
        <p:spPr>
          <a:xfrm>
            <a:off x="0" y="2636912"/>
            <a:ext cx="4381500" cy="2421632"/>
          </a:xfrm>
        </p:spPr>
        <p:txBody>
          <a:bodyPr/>
          <a:lstStyle/>
          <a:p>
            <a:r>
              <a:rPr lang="en-CA" b="0" dirty="0">
                <a:solidFill>
                  <a:schemeClr val="tx1"/>
                </a:solidFill>
                <a:latin typeface="+mn-lt"/>
                <a:ea typeface="+mn-ea"/>
                <a:cs typeface="+mn-cs"/>
              </a:rPr>
              <a:t>K - 6 school</a:t>
            </a:r>
            <a:endParaRPr lang="en-CA" b="0" dirty="0" smtClean="0"/>
          </a:p>
          <a:p>
            <a:r>
              <a:rPr lang="en-CA" b="0" dirty="0">
                <a:solidFill>
                  <a:schemeClr val="tx1"/>
                </a:solidFill>
                <a:latin typeface="+mn-lt"/>
                <a:ea typeface="+mn-ea"/>
                <a:cs typeface="+mn-cs"/>
              </a:rPr>
              <a:t>36 grade 5 students: </a:t>
            </a:r>
            <a:endParaRPr lang="en-CA" b="0" dirty="0" smtClean="0"/>
          </a:p>
          <a:p>
            <a:r>
              <a:rPr lang="en-CA" b="0" dirty="0">
                <a:solidFill>
                  <a:schemeClr val="tx1"/>
                </a:solidFill>
                <a:latin typeface="+mn-lt"/>
                <a:ea typeface="+mn-ea"/>
                <a:cs typeface="+mn-cs"/>
              </a:rPr>
              <a:t>19 boys &amp; 17 girls</a:t>
            </a:r>
            <a:r>
              <a:rPr lang="en-CA" b="0" dirty="0" smtClean="0"/>
              <a:t/>
            </a:r>
            <a:br>
              <a:rPr lang="en-CA" b="0" dirty="0" smtClean="0"/>
            </a:br>
            <a:endParaRPr lang="en-CA" dirty="0"/>
          </a:p>
        </p:txBody>
      </p:sp>
      <p:pic>
        <p:nvPicPr>
          <p:cNvPr id="1026" name="Picture 2" descr="https://lh6.googleusercontent.com/ub-swtwdfPu0TEWRdZgGVpTGBhAihgYI-ixllFuxpiQV14lPmzys8c7O6Cct47fa-shXO0hTTr0v8C8xuO45MMGFreKijr4gPEdmI2btEg2NOu-5u2IYuAI-kYtg0k8z4cCv"/>
          <p:cNvPicPr>
            <a:picLocks noChangeAspect="1" noChangeArrowheads="1"/>
          </p:cNvPicPr>
          <p:nvPr/>
        </p:nvPicPr>
        <p:blipFill>
          <a:blip r:embed="rId5" cstate="print"/>
          <a:srcRect/>
          <a:stretch>
            <a:fillRect/>
          </a:stretch>
        </p:blipFill>
        <p:spPr bwMode="auto">
          <a:xfrm>
            <a:off x="4139952" y="1916832"/>
            <a:ext cx="4762500" cy="3571876"/>
          </a:xfrm>
          <a:prstGeom prst="rect">
            <a:avLst/>
          </a:prstGeom>
          <a:noFill/>
        </p:spPr>
      </p:pic>
      <p:pic>
        <p:nvPicPr>
          <p:cNvPr id="9" name="~PP1004.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26464">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0.gstatic.com/images?q=tbn:ANd9GcR7yno1yKwtKXc-JoKD_9ziZrXJrkUGBnQkAI4lksMzc_EOdC7lDg">
            <a:hlinkClick r:id="rId5"/>
          </p:cNvPr>
          <p:cNvPicPr>
            <a:picLocks noChangeAspect="1" noChangeArrowheads="1"/>
          </p:cNvPicPr>
          <p:nvPr/>
        </p:nvPicPr>
        <p:blipFill>
          <a:blip r:embed="rId6" cstate="print"/>
          <a:srcRect/>
          <a:stretch>
            <a:fillRect/>
          </a:stretch>
        </p:blipFill>
        <p:spPr bwMode="auto">
          <a:xfrm rot="20445962">
            <a:off x="1107563" y="741252"/>
            <a:ext cx="3453130" cy="3159248"/>
          </a:xfrm>
          <a:prstGeom prst="rect">
            <a:avLst/>
          </a:prstGeom>
          <a:noFill/>
        </p:spPr>
      </p:pic>
      <p:pic>
        <p:nvPicPr>
          <p:cNvPr id="3" name="Picture 4" descr="http://t1.gstatic.com/images?q=tbn:ANd9GcSdsnP6HD6is9rzMJh1vtmnMVletw8QvvAb_9YkDjoUYPS9UHGf">
            <a:hlinkClick r:id="rId7"/>
          </p:cNvPr>
          <p:cNvPicPr>
            <a:picLocks noChangeAspect="1" noChangeArrowheads="1"/>
          </p:cNvPicPr>
          <p:nvPr/>
        </p:nvPicPr>
        <p:blipFill>
          <a:blip r:embed="rId8" cstate="print"/>
          <a:srcRect/>
          <a:stretch>
            <a:fillRect/>
          </a:stretch>
        </p:blipFill>
        <p:spPr bwMode="auto">
          <a:xfrm rot="2319004">
            <a:off x="5149660" y="3070556"/>
            <a:ext cx="2848859" cy="2848859"/>
          </a:xfrm>
          <a:prstGeom prst="rect">
            <a:avLst/>
          </a:prstGeom>
          <a:noFill/>
        </p:spPr>
      </p:pic>
      <p:pic>
        <p:nvPicPr>
          <p:cNvPr id="5" name="~PP3859.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4385">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354 (2).JPG"/>
          <p:cNvPicPr>
            <a:picLocks noChangeAspect="1"/>
          </p:cNvPicPr>
          <p:nvPr/>
        </p:nvPicPr>
        <p:blipFill>
          <a:blip r:embed="rId5" cstate="print"/>
          <a:stretch>
            <a:fillRect/>
          </a:stretch>
        </p:blipFill>
        <p:spPr>
          <a:xfrm>
            <a:off x="0" y="0"/>
            <a:ext cx="9144000" cy="6858000"/>
          </a:xfrm>
          <a:prstGeom prst="rect">
            <a:avLst/>
          </a:prstGeom>
        </p:spPr>
      </p:pic>
      <p:pic>
        <p:nvPicPr>
          <p:cNvPr id="5" name="~PP975.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7494">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2.bp.blogspot.com/-zxa37mp3JjI/UInprA1dHrI/AAAAAAAAA2U/txyVZWL0cOM/s1600/positive-thinking.gif">
            <a:hlinkClick r:id="rId5"/>
          </p:cNvPr>
          <p:cNvPicPr>
            <a:picLocks noChangeAspect="1" noChangeArrowheads="1"/>
          </p:cNvPicPr>
          <p:nvPr/>
        </p:nvPicPr>
        <p:blipFill>
          <a:blip r:embed="rId6" cstate="print"/>
          <a:srcRect/>
          <a:stretch>
            <a:fillRect/>
          </a:stretch>
        </p:blipFill>
        <p:spPr bwMode="auto">
          <a:xfrm>
            <a:off x="1475656" y="1556792"/>
            <a:ext cx="6153150" cy="3743325"/>
          </a:xfrm>
          <a:prstGeom prst="rect">
            <a:avLst/>
          </a:prstGeom>
          <a:noFill/>
        </p:spPr>
      </p:pic>
      <p:sp>
        <p:nvSpPr>
          <p:cNvPr id="3" name="Title 2"/>
          <p:cNvSpPr>
            <a:spLocks noGrp="1"/>
          </p:cNvSpPr>
          <p:nvPr>
            <p:ph type="title"/>
          </p:nvPr>
        </p:nvSpPr>
        <p:spPr/>
        <p:txBody>
          <a:bodyPr/>
          <a:lstStyle/>
          <a:p>
            <a:r>
              <a:rPr lang="en-CA" dirty="0" smtClean="0"/>
              <a:t>Final Thoughts</a:t>
            </a:r>
            <a:endParaRPr lang="en-CA" dirty="0"/>
          </a:p>
        </p:txBody>
      </p:sp>
      <p:pic>
        <p:nvPicPr>
          <p:cNvPr id="5" name="~PP260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21974">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P75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pic>
        <p:nvPicPr>
          <p:cNvPr id="3" name="Picture 2" descr="IMG_0371.JPG"/>
          <p:cNvPicPr>
            <a:picLocks noChangeAspect="1"/>
          </p:cNvPicPr>
          <p:nvPr/>
        </p:nvPicPr>
        <p:blipFill>
          <a:blip r:embed="rId6" cstate="print"/>
          <a:stretch>
            <a:fillRect/>
          </a:stretch>
        </p:blipFill>
        <p:spPr>
          <a:xfrm>
            <a:off x="0" y="0"/>
            <a:ext cx="9144000" cy="6858000"/>
          </a:xfrm>
          <a:prstGeom prst="rect">
            <a:avLst/>
          </a:prstGeom>
        </p:spPr>
      </p:pic>
    </p:spTree>
  </p:cSld>
  <p:clrMapOvr>
    <a:masterClrMapping/>
  </p:clrMapOvr>
  <p:transition xmlns:p14="http://schemas.microsoft.com/office/powerpoint/2010/main" spd="med" advTm="27612">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a:xfrm>
            <a:off x="228600" y="692696"/>
            <a:ext cx="8915400" cy="5904656"/>
          </a:xfrm>
        </p:spPr>
        <p:txBody>
          <a:bodyPr/>
          <a:lstStyle/>
          <a:p>
            <a:pPr algn="ctr">
              <a:buNone/>
            </a:pPr>
            <a:r>
              <a:rPr lang="en-US" dirty="0" smtClean="0"/>
              <a:t>Special Thanks to:</a:t>
            </a:r>
          </a:p>
          <a:p>
            <a:pPr algn="ctr"/>
            <a:r>
              <a:rPr lang="en-US" dirty="0" smtClean="0"/>
              <a:t>Andrea Neville</a:t>
            </a:r>
          </a:p>
          <a:p>
            <a:pPr algn="ctr"/>
            <a:r>
              <a:rPr lang="en-US" dirty="0" smtClean="0"/>
              <a:t>Christine Elliott</a:t>
            </a:r>
          </a:p>
          <a:p>
            <a:pPr algn="ctr"/>
            <a:r>
              <a:rPr lang="en-US" dirty="0" smtClean="0"/>
              <a:t>Humber Elementary Administration and Staff</a:t>
            </a:r>
          </a:p>
          <a:p>
            <a:endParaRPr lang="en-US" dirty="0" smtClean="0"/>
          </a:p>
          <a:p>
            <a:pPr algn="ctr">
              <a:buNone/>
            </a:pPr>
            <a:r>
              <a:rPr lang="en-US" dirty="0" smtClean="0"/>
              <a:t>Teachers in Action Facilitators</a:t>
            </a:r>
          </a:p>
          <a:p>
            <a:pPr lvl="1" algn="ctr"/>
            <a:r>
              <a:rPr lang="en-US" dirty="0" smtClean="0"/>
              <a:t>Karen Good</a:t>
            </a:r>
          </a:p>
          <a:p>
            <a:pPr lvl="1" algn="ctr"/>
            <a:r>
              <a:rPr lang="en-US" dirty="0" smtClean="0"/>
              <a:t>Tom Walsh</a:t>
            </a:r>
          </a:p>
          <a:p>
            <a:pPr lvl="1" algn="ctr"/>
            <a:r>
              <a:rPr lang="en-US" dirty="0" smtClean="0"/>
              <a:t>Rene Wicks</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Teachers in Action</a:t>
            </a:r>
            <a:endParaRPr lang="en-CA" dirty="0"/>
          </a:p>
        </p:txBody>
      </p:sp>
      <p:sp>
        <p:nvSpPr>
          <p:cNvPr id="6" name="Content Placeholder 5"/>
          <p:cNvSpPr>
            <a:spLocks noGrp="1"/>
          </p:cNvSpPr>
          <p:nvPr>
            <p:ph idx="1"/>
          </p:nvPr>
        </p:nvSpPr>
        <p:spPr>
          <a:xfrm>
            <a:off x="228600" y="2132856"/>
            <a:ext cx="8915400" cy="3816424"/>
          </a:xfrm>
        </p:spPr>
        <p:txBody>
          <a:bodyPr/>
          <a:lstStyle/>
          <a:p>
            <a:r>
              <a:rPr lang="en-CA" b="0" dirty="0">
                <a:solidFill>
                  <a:schemeClr val="tx1"/>
                </a:solidFill>
                <a:latin typeface="+mn-lt"/>
                <a:ea typeface="+mn-ea"/>
                <a:cs typeface="+mn-cs"/>
              </a:rPr>
              <a:t>always looking to keep students motivated, interested and engaged</a:t>
            </a:r>
          </a:p>
          <a:p>
            <a:r>
              <a:rPr lang="en-CA" b="0" dirty="0">
                <a:solidFill>
                  <a:schemeClr val="tx1"/>
                </a:solidFill>
                <a:latin typeface="+mn-lt"/>
                <a:ea typeface="+mn-ea"/>
                <a:cs typeface="+mn-cs"/>
              </a:rPr>
              <a:t>improve teaching practice in the area of science</a:t>
            </a:r>
          </a:p>
          <a:p>
            <a:r>
              <a:rPr lang="en-CA" b="0" dirty="0">
                <a:solidFill>
                  <a:schemeClr val="tx1"/>
                </a:solidFill>
                <a:latin typeface="+mn-lt"/>
                <a:ea typeface="+mn-ea"/>
                <a:cs typeface="+mn-cs"/>
              </a:rPr>
              <a:t>develop inquiry based projects linked to current curriculum </a:t>
            </a:r>
            <a:r>
              <a:rPr lang="en-CA" b="0" dirty="0" smtClean="0">
                <a:solidFill>
                  <a:schemeClr val="tx1"/>
                </a:solidFill>
                <a:latin typeface="+mn-lt"/>
                <a:ea typeface="+mn-ea"/>
                <a:cs typeface="+mn-cs"/>
              </a:rPr>
              <a:t>outcomes</a:t>
            </a:r>
            <a:endParaRPr lang="en-CA" b="0" dirty="0">
              <a:solidFill>
                <a:schemeClr val="tx1"/>
              </a:solidFill>
              <a:latin typeface="+mn-lt"/>
              <a:ea typeface="+mn-ea"/>
              <a:cs typeface="+mn-cs"/>
            </a:endParaRPr>
          </a:p>
        </p:txBody>
      </p:sp>
      <p:pic>
        <p:nvPicPr>
          <p:cNvPr id="13" name="~PP565.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20298">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solidFill>
                <a:latin typeface="+mj-lt"/>
                <a:ea typeface="+mj-ea"/>
                <a:cs typeface="+mj-cs"/>
              </a:rPr>
              <a:t>Our </a:t>
            </a:r>
            <a:r>
              <a:rPr lang="en-CA" dirty="0" smtClean="0">
                <a:solidFill>
                  <a:schemeClr val="tx2"/>
                </a:solidFill>
                <a:latin typeface="+mj-lt"/>
                <a:ea typeface="+mj-ea"/>
                <a:cs typeface="+mj-cs"/>
              </a:rPr>
              <a:t>Beliefs</a:t>
            </a:r>
            <a:endParaRPr lang="en-CA" dirty="0"/>
          </a:p>
        </p:txBody>
      </p:sp>
      <p:sp>
        <p:nvSpPr>
          <p:cNvPr id="3" name="Content Placeholder 2"/>
          <p:cNvSpPr>
            <a:spLocks noGrp="1"/>
          </p:cNvSpPr>
          <p:nvPr>
            <p:ph idx="1"/>
          </p:nvPr>
        </p:nvSpPr>
        <p:spPr>
          <a:xfrm>
            <a:off x="228600" y="2708920"/>
            <a:ext cx="8915400" cy="2133600"/>
          </a:xfrm>
        </p:spPr>
        <p:txBody>
          <a:bodyPr/>
          <a:lstStyle/>
          <a:p>
            <a:r>
              <a:rPr lang="en-CA" b="0" dirty="0" smtClean="0"/>
              <a:t>students should be given opportunities to explore, investigate and reflect</a:t>
            </a:r>
          </a:p>
          <a:p>
            <a:r>
              <a:rPr lang="en-CA" b="0" dirty="0" smtClean="0">
                <a:solidFill>
                  <a:schemeClr val="tx1"/>
                </a:solidFill>
                <a:latin typeface="+mn-lt"/>
                <a:ea typeface="+mn-ea"/>
                <a:cs typeface="+mn-cs"/>
              </a:rPr>
              <a:t>learning </a:t>
            </a:r>
            <a:r>
              <a:rPr lang="en-CA" b="0" dirty="0">
                <a:solidFill>
                  <a:schemeClr val="tx1"/>
                </a:solidFill>
                <a:latin typeface="+mn-lt"/>
                <a:ea typeface="+mn-ea"/>
                <a:cs typeface="+mn-cs"/>
              </a:rPr>
              <a:t>should be meaningful and authentic</a:t>
            </a:r>
          </a:p>
          <a:p>
            <a:endParaRPr lang="en-CA" b="0" dirty="0">
              <a:solidFill>
                <a:schemeClr val="tx1"/>
              </a:solidFill>
              <a:latin typeface="+mn-lt"/>
              <a:ea typeface="+mn-ea"/>
              <a:cs typeface="+mn-cs"/>
            </a:endParaRPr>
          </a:p>
          <a:p>
            <a:pPr>
              <a:buNone/>
            </a:pPr>
            <a:endParaRPr lang="en-CA" dirty="0"/>
          </a:p>
        </p:txBody>
      </p:sp>
      <p:pic>
        <p:nvPicPr>
          <p:cNvPr id="5" name="~PP652.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632825" y="6346825"/>
            <a:ext cx="304800" cy="304800"/>
          </a:xfrm>
          <a:prstGeom prst="rect">
            <a:avLst/>
          </a:prstGeom>
        </p:spPr>
      </p:pic>
    </p:spTree>
    <p:custDataLst>
      <p:tags r:id="rId1"/>
    </p:custDataLst>
  </p:cSld>
  <p:clrMapOvr>
    <a:masterClrMapping/>
  </p:clrMapOvr>
  <p:transition xmlns:p14="http://schemas.microsoft.com/office/powerpoint/2010/main" spd="med" advTm="16823">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9"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solidFill>
                <a:latin typeface="+mj-lt"/>
                <a:ea typeface="+mj-ea"/>
                <a:cs typeface="+mj-cs"/>
              </a:rPr>
              <a:t>Research </a:t>
            </a:r>
            <a:r>
              <a:rPr lang="en-CA" dirty="0" smtClean="0">
                <a:solidFill>
                  <a:schemeClr val="tx2"/>
                </a:solidFill>
                <a:latin typeface="+mj-lt"/>
                <a:ea typeface="+mj-ea"/>
                <a:cs typeface="+mj-cs"/>
              </a:rPr>
              <a:t>Question</a:t>
            </a:r>
            <a:endParaRPr lang="en-CA" dirty="0"/>
          </a:p>
        </p:txBody>
      </p:sp>
      <p:sp>
        <p:nvSpPr>
          <p:cNvPr id="3" name="Content Placeholder 2"/>
          <p:cNvSpPr>
            <a:spLocks noGrp="1"/>
          </p:cNvSpPr>
          <p:nvPr>
            <p:ph idx="1"/>
          </p:nvPr>
        </p:nvSpPr>
        <p:spPr>
          <a:xfrm>
            <a:off x="228600" y="2204864"/>
            <a:ext cx="8915400" cy="3933800"/>
          </a:xfrm>
        </p:spPr>
        <p:txBody>
          <a:bodyPr/>
          <a:lstStyle/>
          <a:p>
            <a:r>
              <a:rPr lang="en-CA" b="0" dirty="0" smtClean="0"/>
              <a:t>Teacher Question</a:t>
            </a:r>
          </a:p>
          <a:p>
            <a:pPr lvl="1"/>
            <a:r>
              <a:rPr lang="en-CA" b="0" dirty="0" smtClean="0"/>
              <a:t>How do you balance open inquiry with prescribed outcomes?</a:t>
            </a:r>
          </a:p>
          <a:p>
            <a:r>
              <a:rPr lang="en-CA" b="0" dirty="0" smtClean="0"/>
              <a:t>Student </a:t>
            </a:r>
            <a:r>
              <a:rPr lang="en-CA" b="0" dirty="0"/>
              <a:t>Question</a:t>
            </a:r>
          </a:p>
          <a:p>
            <a:pPr lvl="1"/>
            <a:r>
              <a:rPr lang="en-CA" b="0" dirty="0"/>
              <a:t>How does inquiry in science affect student interest, motivation, and engagement in the subject area</a:t>
            </a:r>
            <a:r>
              <a:rPr lang="en-CA" b="0" dirty="0" smtClean="0"/>
              <a:t>?</a:t>
            </a:r>
            <a:endParaRPr lang="en-CA" b="0" dirty="0"/>
          </a:p>
        </p:txBody>
      </p:sp>
      <p:pic>
        <p:nvPicPr>
          <p:cNvPr id="5" name="~PP1272.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632825" y="6346825"/>
            <a:ext cx="304800" cy="304800"/>
          </a:xfrm>
          <a:prstGeom prst="rect">
            <a:avLst/>
          </a:prstGeom>
        </p:spPr>
      </p:pic>
    </p:spTree>
    <p:custDataLst>
      <p:tags r:id="rId1"/>
    </p:custDataLst>
  </p:cSld>
  <p:clrMapOvr>
    <a:masterClrMapping/>
  </p:clrMapOvr>
  <p:transition xmlns:p14="http://schemas.microsoft.com/office/powerpoint/2010/main" spd="med" advTm="16874">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The Project</a:t>
            </a:r>
            <a:r>
              <a:rPr lang="en-CA" b="0" dirty="0" smtClean="0"/>
              <a:t/>
            </a:r>
            <a:br>
              <a:rPr lang="en-CA" b="0" dirty="0" smtClean="0"/>
            </a:br>
            <a:r>
              <a:rPr lang="en-CA" b="0" dirty="0" smtClean="0"/>
              <a:t/>
            </a:r>
            <a:br>
              <a:rPr lang="en-CA" b="0" dirty="0" smtClean="0"/>
            </a:br>
            <a:endParaRPr lang="en-CA" dirty="0"/>
          </a:p>
        </p:txBody>
      </p:sp>
      <p:pic>
        <p:nvPicPr>
          <p:cNvPr id="7" name="~PP3175.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1758">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solidFill>
                  <a:schemeClr val="tx2"/>
                </a:solidFill>
                <a:latin typeface="+mj-lt"/>
                <a:ea typeface="+mj-ea"/>
                <a:cs typeface="+mj-cs"/>
              </a:rPr>
              <a:t>Preparation for the </a:t>
            </a:r>
            <a:r>
              <a:rPr lang="en-CA" dirty="0" smtClean="0">
                <a:solidFill>
                  <a:schemeClr val="tx2"/>
                </a:solidFill>
                <a:latin typeface="+mj-lt"/>
                <a:ea typeface="+mj-ea"/>
                <a:cs typeface="+mj-cs"/>
              </a:rPr>
              <a:t>Project</a:t>
            </a:r>
            <a:endParaRPr lang="en-CA" dirty="0"/>
          </a:p>
        </p:txBody>
      </p:sp>
      <p:sp>
        <p:nvSpPr>
          <p:cNvPr id="5" name="Content Placeholder 4"/>
          <p:cNvSpPr>
            <a:spLocks noGrp="1"/>
          </p:cNvSpPr>
          <p:nvPr>
            <p:ph idx="1"/>
          </p:nvPr>
        </p:nvSpPr>
        <p:spPr>
          <a:xfrm>
            <a:off x="228600" y="1700808"/>
            <a:ext cx="8915400" cy="4077816"/>
          </a:xfrm>
        </p:spPr>
        <p:txBody>
          <a:bodyPr/>
          <a:lstStyle/>
          <a:p>
            <a:r>
              <a:rPr lang="en-CA" b="0" dirty="0">
                <a:solidFill>
                  <a:schemeClr val="tx1"/>
                </a:solidFill>
                <a:latin typeface="+mn-lt"/>
                <a:ea typeface="+mn-ea"/>
                <a:cs typeface="+mn-cs"/>
              </a:rPr>
              <a:t>article research</a:t>
            </a:r>
          </a:p>
          <a:p>
            <a:r>
              <a:rPr lang="en-CA" b="0" dirty="0">
                <a:solidFill>
                  <a:schemeClr val="tx1"/>
                </a:solidFill>
                <a:latin typeface="+mn-lt"/>
                <a:ea typeface="+mn-ea"/>
                <a:cs typeface="+mn-cs"/>
              </a:rPr>
              <a:t>permission letter</a:t>
            </a:r>
          </a:p>
          <a:p>
            <a:r>
              <a:rPr lang="en-CA" b="0" dirty="0">
                <a:solidFill>
                  <a:schemeClr val="tx1"/>
                </a:solidFill>
                <a:latin typeface="+mn-lt"/>
                <a:ea typeface="+mn-ea"/>
                <a:cs typeface="+mn-cs"/>
              </a:rPr>
              <a:t>pre - survey</a:t>
            </a:r>
          </a:p>
          <a:p>
            <a:r>
              <a:rPr lang="en-CA" b="0" dirty="0">
                <a:solidFill>
                  <a:schemeClr val="tx1"/>
                </a:solidFill>
                <a:latin typeface="+mn-lt"/>
                <a:ea typeface="+mn-ea"/>
                <a:cs typeface="+mn-cs"/>
              </a:rPr>
              <a:t>resource </a:t>
            </a:r>
            <a:r>
              <a:rPr lang="en-CA" b="0" dirty="0" err="1" smtClean="0">
                <a:solidFill>
                  <a:schemeClr val="tx1"/>
                </a:solidFill>
                <a:latin typeface="+mn-lt"/>
                <a:ea typeface="+mn-ea"/>
                <a:cs typeface="+mn-cs"/>
              </a:rPr>
              <a:t>webpages</a:t>
            </a:r>
            <a:endParaRPr lang="en-CA" b="0" dirty="0">
              <a:solidFill>
                <a:schemeClr val="tx1"/>
              </a:solidFill>
              <a:latin typeface="+mn-lt"/>
              <a:ea typeface="+mn-ea"/>
              <a:cs typeface="+mn-cs"/>
            </a:endParaRPr>
          </a:p>
          <a:p>
            <a:r>
              <a:rPr lang="en-CA" b="0" dirty="0">
                <a:solidFill>
                  <a:schemeClr val="tx1"/>
                </a:solidFill>
                <a:latin typeface="+mn-lt"/>
                <a:ea typeface="+mn-ea"/>
                <a:cs typeface="+mn-cs"/>
              </a:rPr>
              <a:t>student planning </a:t>
            </a:r>
            <a:r>
              <a:rPr lang="en-CA" b="0" dirty="0" smtClean="0">
                <a:solidFill>
                  <a:schemeClr val="tx1"/>
                </a:solidFill>
                <a:latin typeface="+mn-lt"/>
                <a:ea typeface="+mn-ea"/>
                <a:cs typeface="+mn-cs"/>
              </a:rPr>
              <a:t>guides</a:t>
            </a:r>
            <a:endParaRPr lang="en-CA" b="0" dirty="0">
              <a:solidFill>
                <a:schemeClr val="tx1"/>
              </a:solidFill>
              <a:latin typeface="+mn-lt"/>
              <a:ea typeface="+mn-ea"/>
              <a:cs typeface="+mn-cs"/>
            </a:endParaRPr>
          </a:p>
          <a:p>
            <a:r>
              <a:rPr lang="en-CA" b="0" dirty="0">
                <a:solidFill>
                  <a:schemeClr val="tx1"/>
                </a:solidFill>
                <a:latin typeface="+mn-lt"/>
                <a:ea typeface="+mn-ea"/>
                <a:cs typeface="+mn-cs"/>
              </a:rPr>
              <a:t>student </a:t>
            </a:r>
            <a:r>
              <a:rPr lang="en-CA" b="0" dirty="0" smtClean="0">
                <a:solidFill>
                  <a:schemeClr val="tx1"/>
                </a:solidFill>
                <a:latin typeface="+mn-lt"/>
                <a:ea typeface="+mn-ea"/>
                <a:cs typeface="+mn-cs"/>
              </a:rPr>
              <a:t>journals</a:t>
            </a:r>
            <a:endParaRPr lang="en-CA" b="0" dirty="0">
              <a:solidFill>
                <a:schemeClr val="tx1"/>
              </a:solidFill>
              <a:latin typeface="+mn-lt"/>
              <a:ea typeface="+mn-ea"/>
              <a:cs typeface="+mn-cs"/>
            </a:endParaRPr>
          </a:p>
        </p:txBody>
      </p:sp>
      <p:pic>
        <p:nvPicPr>
          <p:cNvPr id="6" name="Picture 5" descr="Class website.png"/>
          <p:cNvPicPr>
            <a:picLocks noChangeAspect="1"/>
          </p:cNvPicPr>
          <p:nvPr/>
        </p:nvPicPr>
        <p:blipFill>
          <a:blip r:embed="rId6" cstate="print"/>
          <a:stretch>
            <a:fillRect/>
          </a:stretch>
        </p:blipFill>
        <p:spPr>
          <a:xfrm rot="1088952">
            <a:off x="4938949" y="1603688"/>
            <a:ext cx="2915816" cy="1897092"/>
          </a:xfrm>
          <a:prstGeom prst="rect">
            <a:avLst/>
          </a:prstGeom>
        </p:spPr>
      </p:pic>
      <p:pic>
        <p:nvPicPr>
          <p:cNvPr id="7" name="Picture 6" descr="Class Website Lushman.png"/>
          <p:cNvPicPr>
            <a:picLocks noChangeAspect="1"/>
          </p:cNvPicPr>
          <p:nvPr/>
        </p:nvPicPr>
        <p:blipFill>
          <a:blip r:embed="rId7" cstate="print"/>
          <a:stretch>
            <a:fillRect/>
          </a:stretch>
        </p:blipFill>
        <p:spPr>
          <a:xfrm rot="20843113">
            <a:off x="5329408" y="4513191"/>
            <a:ext cx="3224214" cy="2017078"/>
          </a:xfrm>
          <a:prstGeom prst="rect">
            <a:avLst/>
          </a:prstGeom>
        </p:spPr>
      </p:pic>
      <p:pic>
        <p:nvPicPr>
          <p:cNvPr id="10" name="~PP3192.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632825" y="6346825"/>
            <a:ext cx="304800" cy="304800"/>
          </a:xfrm>
          <a:prstGeom prst="rect">
            <a:avLst/>
          </a:prstGeom>
        </p:spPr>
      </p:pic>
    </p:spTree>
    <p:custDataLst>
      <p:tags r:id="rId1"/>
    </p:custDataLst>
  </p:cSld>
  <p:clrMapOvr>
    <a:masterClrMapping/>
  </p:clrMapOvr>
  <p:transition xmlns:p14="http://schemas.microsoft.com/office/powerpoint/2010/main" spd="med" advTm="54350">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 calcmode="lin" valueType="num">
                                      <p:cBhvr additive="base">
                                        <p:cTn id="5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5"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riann's Group 2.JPG"/>
          <p:cNvPicPr>
            <a:picLocks noChangeAspect="1" noChangeArrowheads="1"/>
          </p:cNvPicPr>
          <p:nvPr/>
        </p:nvPicPr>
        <p:blipFill>
          <a:blip r:embed="rId5" cstate="print"/>
          <a:srcRect/>
          <a:stretch>
            <a:fillRect/>
          </a:stretch>
        </p:blipFill>
        <p:spPr bwMode="auto">
          <a:xfrm>
            <a:off x="2483768" y="620688"/>
            <a:ext cx="4104456" cy="5472609"/>
          </a:xfrm>
          <a:prstGeom prst="rect">
            <a:avLst/>
          </a:prstGeom>
          <a:noFill/>
        </p:spPr>
      </p:pic>
      <p:pic>
        <p:nvPicPr>
          <p:cNvPr id="7" name="~PP888.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32825" y="6346825"/>
            <a:ext cx="304800" cy="304800"/>
          </a:xfrm>
          <a:prstGeom prst="rect">
            <a:avLst/>
          </a:prstGeom>
        </p:spPr>
      </p:pic>
    </p:spTree>
  </p:cSld>
  <p:clrMapOvr>
    <a:masterClrMapping/>
  </p:clrMapOvr>
  <p:transition xmlns:p14="http://schemas.microsoft.com/office/powerpoint/2010/main" spd="med" advTm="9854">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8|2.1"/>
</p:tagLst>
</file>

<file path=ppt/tags/tag2.xml><?xml version="1.0" encoding="utf-8"?>
<p:tagLst xmlns:a="http://schemas.openxmlformats.org/drawingml/2006/main" xmlns:r="http://schemas.openxmlformats.org/officeDocument/2006/relationships" xmlns:p="http://schemas.openxmlformats.org/presentationml/2006/main">
  <p:tag name="TIMING" val="|2.2|6.5"/>
</p:tagLst>
</file>

<file path=ppt/tags/tag3.xml><?xml version="1.0" encoding="utf-8"?>
<p:tagLst xmlns:a="http://schemas.openxmlformats.org/drawingml/2006/main" xmlns:r="http://schemas.openxmlformats.org/officeDocument/2006/relationships" xmlns:p="http://schemas.openxmlformats.org/presentationml/2006/main">
  <p:tag name="TIMING" val="|1.6|7.6"/>
</p:tagLst>
</file>

<file path=ppt/tags/tag4.xml><?xml version="1.0" encoding="utf-8"?>
<p:tagLst xmlns:a="http://schemas.openxmlformats.org/drawingml/2006/main" xmlns:r="http://schemas.openxmlformats.org/officeDocument/2006/relationships" xmlns:p="http://schemas.openxmlformats.org/presentationml/2006/main">
  <p:tag name="TIMING" val="|2.8|16.5|7.9|9|4.3|2.7|2.5|4.2"/>
</p:tagLst>
</file>

<file path=ppt/tags/tag5.xml><?xml version="1.0" encoding="utf-8"?>
<p:tagLst xmlns:a="http://schemas.openxmlformats.org/drawingml/2006/main" xmlns:r="http://schemas.openxmlformats.org/officeDocument/2006/relationships" xmlns:p="http://schemas.openxmlformats.org/presentationml/2006/main">
  <p:tag name="TIMING" val="|1.3|12.1|6|4.8"/>
</p:tagLst>
</file>

<file path=ppt/tags/tag6.xml><?xml version="1.0" encoding="utf-8"?>
<p:tagLst xmlns:a="http://schemas.openxmlformats.org/drawingml/2006/main" xmlns:r="http://schemas.openxmlformats.org/officeDocument/2006/relationships" xmlns:p="http://schemas.openxmlformats.org/presentationml/2006/main">
  <p:tag name="TIMING" val="|0.7|5.8|4.2"/>
</p:tagLst>
</file>

<file path=ppt/tags/tag7.xml><?xml version="1.0" encoding="utf-8"?>
<p:tagLst xmlns:a="http://schemas.openxmlformats.org/drawingml/2006/main" xmlns:r="http://schemas.openxmlformats.org/officeDocument/2006/relationships" xmlns:p="http://schemas.openxmlformats.org/presentationml/2006/main">
  <p:tag name="TIMING" val="|0.9|4.6|2.9"/>
</p:tagLst>
</file>

<file path=ppt/tags/tag8.xml><?xml version="1.0" encoding="utf-8"?>
<p:tagLst xmlns:a="http://schemas.openxmlformats.org/drawingml/2006/main" xmlns:r="http://schemas.openxmlformats.org/officeDocument/2006/relationships" xmlns:p="http://schemas.openxmlformats.org/presentationml/2006/main">
  <p:tag name="TIMING" val="|1.1|3.8|6.8"/>
</p:tagLst>
</file>

<file path=ppt/theme/theme1.xml><?xml version="1.0" encoding="utf-8"?>
<a:theme xmlns:a="http://schemas.openxmlformats.org/drawingml/2006/main" name="Crimson landscape design template">
  <a:themeElements>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Office The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template</Template>
  <TotalTime>559</TotalTime>
  <Words>1219</Words>
  <Application>Microsoft Macintosh PowerPoint</Application>
  <PresentationFormat>On-screen Show (4:3)</PresentationFormat>
  <Paragraphs>194</Paragraphs>
  <Slides>34</Slides>
  <Notes>30</Notes>
  <HiddenSlides>0</HiddenSlides>
  <MMClips>36</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Crimson landscape design template</vt:lpstr>
      <vt:lpstr>Inquiry Based Instruction</vt:lpstr>
      <vt:lpstr>Teachers</vt:lpstr>
      <vt:lpstr>Humber Elementary School</vt:lpstr>
      <vt:lpstr>Teachers in Action</vt:lpstr>
      <vt:lpstr>Our Beliefs</vt:lpstr>
      <vt:lpstr>Research Question</vt:lpstr>
      <vt:lpstr>The Project  </vt:lpstr>
      <vt:lpstr>Preparation for the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Collection</vt:lpstr>
      <vt:lpstr>PowerPoint Presentation</vt:lpstr>
      <vt:lpstr>Supporting Data</vt:lpstr>
      <vt:lpstr>PowerPoint Presentation</vt:lpstr>
      <vt:lpstr>PowerPoint Presentation</vt:lpstr>
      <vt:lpstr>Supporting Data</vt:lpstr>
      <vt:lpstr>PowerPoint Presentation</vt:lpstr>
      <vt:lpstr>PowerPoint Presentation</vt:lpstr>
      <vt:lpstr>Supporting Data</vt:lpstr>
      <vt:lpstr>PowerPoint Presentation</vt:lpstr>
      <vt:lpstr>PowerPoint Presentation</vt:lpstr>
      <vt:lpstr>PowerPoint Presentation</vt:lpstr>
      <vt:lpstr>PowerPoint Presentation</vt:lpstr>
      <vt:lpstr>PowerPoint Presentation</vt:lpstr>
      <vt:lpstr>PowerPoint Presentation</vt:lpstr>
      <vt:lpstr>Final Thoughts</vt:lpstr>
      <vt:lpstr>PowerPoint Presentation</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Inquiry Based Instruction</dc:title>
  <dc:creator>Lorina</dc:creator>
  <cp:lastModifiedBy>Rene Wicks</cp:lastModifiedBy>
  <cp:revision>55</cp:revision>
  <dcterms:created xsi:type="dcterms:W3CDTF">2014-05-13T03:03:51Z</dcterms:created>
  <dcterms:modified xsi:type="dcterms:W3CDTF">2014-06-13T18:29:27Z</dcterms:modified>
</cp:coreProperties>
</file>